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2"/>
  </p:notesMasterIdLst>
  <p:handoutMasterIdLst>
    <p:handoutMasterId r:id="rId23"/>
  </p:handoutMasterIdLst>
  <p:sldIdLst>
    <p:sldId id="256" r:id="rId3"/>
    <p:sldId id="257" r:id="rId4"/>
    <p:sldId id="258" r:id="rId5"/>
    <p:sldId id="264" r:id="rId6"/>
    <p:sldId id="261" r:id="rId7"/>
    <p:sldId id="263" r:id="rId8"/>
    <p:sldId id="265" r:id="rId9"/>
    <p:sldId id="276" r:id="rId10"/>
    <p:sldId id="274" r:id="rId11"/>
    <p:sldId id="275" r:id="rId12"/>
    <p:sldId id="266" r:id="rId13"/>
    <p:sldId id="267" r:id="rId14"/>
    <p:sldId id="268" r:id="rId15"/>
    <p:sldId id="269" r:id="rId16"/>
    <p:sldId id="270" r:id="rId17"/>
    <p:sldId id="277" r:id="rId18"/>
    <p:sldId id="278" r:id="rId19"/>
    <p:sldId id="272" r:id="rId20"/>
    <p:sldId id="273" r:id="rId21"/>
  </p:sldIdLst>
  <p:sldSz cx="9144000" cy="6858000" type="screen4x3"/>
  <p:notesSz cx="6858000" cy="9144000"/>
  <p:custDataLst>
    <p:custData r:id="rId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EEFE"/>
    <a:srgbClr val="96EAFE"/>
    <a:srgbClr val="7C5989"/>
    <a:srgbClr val="000066"/>
    <a:srgbClr val="333399"/>
    <a:srgbClr val="FFFFFF"/>
    <a:srgbClr val="3366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76208" autoAdjust="0"/>
  </p:normalViewPr>
  <p:slideViewPr>
    <p:cSldViewPr>
      <p:cViewPr varScale="1">
        <p:scale>
          <a:sx n="80" d="100"/>
          <a:sy n="80" d="100"/>
        </p:scale>
        <p:origin x="163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37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Times New Roman" pitchFamily="18" charset="0"/>
              </a:defRPr>
            </a:lvl1pPr>
          </a:lstStyle>
          <a:p>
            <a:pPr>
              <a:defRPr/>
            </a:pPr>
            <a:endParaRPr lang="en-US"/>
          </a:p>
        </p:txBody>
      </p:sp>
      <p:sp>
        <p:nvSpPr>
          <p:cNvPr id="1300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Times New Roman" pitchFamily="18" charset="0"/>
              </a:defRPr>
            </a:lvl1pPr>
          </a:lstStyle>
          <a:p>
            <a:pPr>
              <a:defRPr/>
            </a:pPr>
            <a:endParaRPr lang="en-US"/>
          </a:p>
        </p:txBody>
      </p:sp>
      <p:sp>
        <p:nvSpPr>
          <p:cNvPr id="1300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Times New Roman" pitchFamily="18" charset="0"/>
              </a:defRPr>
            </a:lvl1pPr>
          </a:lstStyle>
          <a:p>
            <a:pPr>
              <a:defRPr/>
            </a:pPr>
            <a:endParaRPr lang="en-US"/>
          </a:p>
        </p:txBody>
      </p:sp>
      <p:sp>
        <p:nvSpPr>
          <p:cNvPr id="1300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itchFamily="18" charset="0"/>
              </a:defRPr>
            </a:lvl1pPr>
          </a:lstStyle>
          <a:p>
            <a:pPr>
              <a:defRPr/>
            </a:pPr>
            <a:fld id="{3836E5F7-4C89-4503-AD33-EC8DFB33D72C}" type="slidenum">
              <a:rPr lang="en-US"/>
              <a:pPr>
                <a:defRPr/>
              </a:pPr>
              <a:t>‹#›</a:t>
            </a:fld>
            <a:endParaRPr lang="en-US"/>
          </a:p>
        </p:txBody>
      </p:sp>
    </p:spTree>
    <p:extLst>
      <p:ext uri="{BB962C8B-B14F-4D97-AF65-F5344CB8AC3E}">
        <p14:creationId xmlns:p14="http://schemas.microsoft.com/office/powerpoint/2010/main" val="1001219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Times New Roman" pitchFamily="18" charset="0"/>
              </a:defRPr>
            </a:lvl1pPr>
          </a:lstStyle>
          <a:p>
            <a:pPr>
              <a:defRPr/>
            </a:pPr>
            <a:endParaRPr lang="en-US"/>
          </a:p>
        </p:txBody>
      </p:sp>
      <p:sp>
        <p:nvSpPr>
          <p:cNvPr id="1177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Times New Roman" pitchFamily="18"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77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77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Times New Roman" pitchFamily="18" charset="0"/>
              </a:defRPr>
            </a:lvl1pPr>
          </a:lstStyle>
          <a:p>
            <a:pPr>
              <a:defRPr/>
            </a:pPr>
            <a:endParaRPr lang="en-US"/>
          </a:p>
        </p:txBody>
      </p:sp>
      <p:sp>
        <p:nvSpPr>
          <p:cNvPr id="1177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itchFamily="18" charset="0"/>
              </a:defRPr>
            </a:lvl1pPr>
          </a:lstStyle>
          <a:p>
            <a:pPr>
              <a:defRPr/>
            </a:pPr>
            <a:fld id="{ACA015F3-0CF1-429A-9D98-D6648ED43B15}" type="slidenum">
              <a:rPr lang="en-US"/>
              <a:pPr>
                <a:defRPr/>
              </a:pPr>
              <a:t>‹#›</a:t>
            </a:fld>
            <a:endParaRPr lang="en-US"/>
          </a:p>
        </p:txBody>
      </p:sp>
    </p:spTree>
    <p:extLst>
      <p:ext uri="{BB962C8B-B14F-4D97-AF65-F5344CB8AC3E}">
        <p14:creationId xmlns:p14="http://schemas.microsoft.com/office/powerpoint/2010/main" val="3937395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AE45891-4104-4FB9-A27E-ED98C313EF1F}" type="slidenum">
              <a:rPr lang="en-US"/>
              <a:pPr/>
              <a:t>1</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36226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82C42F3-CC5A-4ED2-B96F-B31A9E299AA9}" type="slidenum">
              <a:rPr lang="en-US"/>
              <a:pPr/>
              <a:t>10</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See the District</a:t>
            </a:r>
            <a:r>
              <a:rPr lang="en-US" baseline="0" dirty="0" smtClean="0"/>
              <a:t> “Web Publishing Guidelines” for detailed information regarding the use of your classroom website.  Each teacher must sign a release form agreeing to the publishing terms prior to editing the classroom website.</a:t>
            </a:r>
          </a:p>
          <a:p>
            <a:pPr eaLnBrk="1" hangingPunct="1"/>
            <a:endParaRPr lang="en-US" baseline="0" dirty="0" smtClean="0"/>
          </a:p>
          <a:p>
            <a:pPr eaLnBrk="1" hangingPunct="1"/>
            <a:r>
              <a:rPr lang="en-US" baseline="0" dirty="0" smtClean="0"/>
              <a:t>Administrative Regulation 623.5 </a:t>
            </a:r>
            <a:r>
              <a:rPr lang="en-US" baseline="0" dirty="0" smtClean="0"/>
              <a:t>AR2</a:t>
            </a:r>
          </a:p>
          <a:p>
            <a:pPr eaLnBrk="1" hangingPunct="1"/>
            <a:endParaRPr lang="en-US" baseline="0" dirty="0" smtClean="0"/>
          </a:p>
          <a:p>
            <a:pPr eaLnBrk="1" hangingPunct="1"/>
            <a:r>
              <a:rPr lang="en-US" dirty="0" smtClean="0"/>
              <a:t>https://www.fsd145.org/Page/163 </a:t>
            </a:r>
            <a:endParaRPr lang="en-US" dirty="0" smtClean="0"/>
          </a:p>
        </p:txBody>
      </p:sp>
    </p:spTree>
    <p:extLst>
      <p:ext uri="{BB962C8B-B14F-4D97-AF65-F5344CB8AC3E}">
        <p14:creationId xmlns:p14="http://schemas.microsoft.com/office/powerpoint/2010/main" val="502072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E4622056-90E3-48BE-A105-5766A5F8F493}" type="slidenum">
              <a:rPr lang="en-US"/>
              <a:pPr/>
              <a:t>11</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26947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73793570-B852-4CD0-B834-1AFB2358673A}" type="slidenum">
              <a:rPr lang="en-US"/>
              <a:pPr/>
              <a:t>12</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b="1" smtClean="0"/>
              <a:t>Your organization's Internet use policy restricts access to this web page at this time.</a:t>
            </a:r>
            <a:endParaRPr lang="en-US" smtClean="0"/>
          </a:p>
          <a:p>
            <a:pPr eaLnBrk="1" hangingPunct="1"/>
            <a:r>
              <a:rPr lang="en-US" smtClean="0"/>
              <a:t>Reason: The Websense category "Games" is filtered. </a:t>
            </a:r>
          </a:p>
          <a:p>
            <a:pPr eaLnBrk="1" hangingPunct="1"/>
            <a:r>
              <a:rPr lang="en-US" smtClean="0"/>
              <a:t>URL: http://www.cheatcc.com/</a:t>
            </a:r>
          </a:p>
        </p:txBody>
      </p:sp>
    </p:spTree>
    <p:extLst>
      <p:ext uri="{BB962C8B-B14F-4D97-AF65-F5344CB8AC3E}">
        <p14:creationId xmlns:p14="http://schemas.microsoft.com/office/powerpoint/2010/main" val="322240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A55C63A-9CA9-4E9B-BCF0-DBB0EF69AD23}" type="slidenum">
              <a:rPr lang="en-US"/>
              <a:pPr/>
              <a:t>13</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30831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FEC090E-7C54-480E-9011-4CCE610922B7}" type="slidenum">
              <a:rPr lang="en-US"/>
              <a:pPr/>
              <a:t>14</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86063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07BE0F2-FB1E-45E1-B91E-A3C6A86AA003}" type="slidenum">
              <a:rPr lang="en-US"/>
              <a:pPr/>
              <a:t>15</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63919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07BE0F2-FB1E-45E1-B91E-A3C6A86AA003}" type="slidenum">
              <a:rPr lang="en-US"/>
              <a:pPr/>
              <a:t>16</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76090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07BE0F2-FB1E-45E1-B91E-A3C6A86AA003}" type="slidenum">
              <a:rPr lang="en-US"/>
              <a:pPr/>
              <a:t>17</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70276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C80468BF-E456-4237-92AF-03F6784F8AB3}" type="slidenum">
              <a:rPr lang="en-US"/>
              <a:pPr/>
              <a:t>19</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72039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9659B315-B41D-4DE5-9B1D-E51142693D27}" type="slidenum">
              <a:rPr lang="en-US"/>
              <a:pPr/>
              <a:t>2</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Non-work related uses - - including, but not limited to, games, wagering, gambling, purchase or sale of personal items, junk mail, chain letters, private business activities, raffles, fund raisers, political lobbying, or religious activities - - are prohibited under this policy.</a:t>
            </a:r>
          </a:p>
          <a:p>
            <a:pPr eaLnBrk="1" hangingPunct="1"/>
            <a:endParaRPr lang="en-US" smtClean="0"/>
          </a:p>
          <a:p>
            <a:pPr eaLnBrk="1" hangingPunct="1"/>
            <a:endParaRPr lang="en-US" smtClean="0"/>
          </a:p>
        </p:txBody>
      </p:sp>
    </p:spTree>
    <p:extLst>
      <p:ext uri="{BB962C8B-B14F-4D97-AF65-F5344CB8AC3E}">
        <p14:creationId xmlns:p14="http://schemas.microsoft.com/office/powerpoint/2010/main" val="247660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8B6209C-5AC7-48AD-8EFE-9E15F0FE49C7}" type="slidenum">
              <a:rPr lang="en-US"/>
              <a:pPr/>
              <a:t>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59910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8AC6DD46-FEE6-4E8D-8A11-599AB241004E}" type="slidenum">
              <a:rPr lang="en-US"/>
              <a:pPr/>
              <a:t>4</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dirty="0" smtClean="0"/>
              <a:t>There is an “Approved List of Web 2.0 Resources” published on the website to help parents</a:t>
            </a:r>
            <a:r>
              <a:rPr lang="en-US" baseline="0" dirty="0" smtClean="0"/>
              <a:t> and teachers better understand what supplemental technologies (websites and downloads) are acceptable.  As a general rule, if FSD145 offers a service, teachers and staff MUST use the FSD145 service.  Where no such service exists, FSD145 maintains a list of </a:t>
            </a:r>
            <a:r>
              <a:rPr lang="en-US" baseline="0" smtClean="0"/>
              <a:t>acceptable alternatives.</a:t>
            </a:r>
            <a:endParaRPr lang="en-US" smtClean="0"/>
          </a:p>
        </p:txBody>
      </p:sp>
    </p:spTree>
    <p:extLst>
      <p:ext uri="{BB962C8B-B14F-4D97-AF65-F5344CB8AC3E}">
        <p14:creationId xmlns:p14="http://schemas.microsoft.com/office/powerpoint/2010/main" val="2750331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261C133-CD21-4E19-A7B6-B4D4A3E03B92}" type="slidenum">
              <a:rPr lang="en-US"/>
              <a:pPr/>
              <a:t>5</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dirty="0" err="1" smtClean="0"/>
              <a:t>Ctl+Alt+Delete</a:t>
            </a:r>
            <a:r>
              <a:rPr lang="en-US" dirty="0" smtClean="0"/>
              <a:t> opens with Windows Security settings:  </a:t>
            </a:r>
          </a:p>
          <a:p>
            <a:pPr eaLnBrk="1" hangingPunct="1"/>
            <a:r>
              <a:rPr lang="en-US" dirty="0" smtClean="0"/>
              <a:t>Choose “Change Password” to change login and email passwords. </a:t>
            </a:r>
          </a:p>
          <a:p>
            <a:pPr eaLnBrk="1" hangingPunct="1"/>
            <a:r>
              <a:rPr lang="en-US" dirty="0" smtClean="0"/>
              <a:t>Many systems synchronize the password with your Windows</a:t>
            </a:r>
            <a:r>
              <a:rPr lang="en-US" baseline="0" dirty="0" smtClean="0"/>
              <a:t> logon, but a few (SEAS, AR, </a:t>
            </a:r>
            <a:r>
              <a:rPr lang="en-US" baseline="0" dirty="0" err="1" smtClean="0"/>
              <a:t>Applitrack</a:t>
            </a:r>
            <a:r>
              <a:rPr lang="en-US" baseline="0" dirty="0" smtClean="0"/>
              <a:t>, </a:t>
            </a:r>
            <a:r>
              <a:rPr lang="en-US" baseline="0" dirty="0" err="1" smtClean="0"/>
              <a:t>ThinkCentral</a:t>
            </a:r>
            <a:r>
              <a:rPr lang="en-US" baseline="0" dirty="0" smtClean="0"/>
              <a:t>) have a dif</a:t>
            </a:r>
            <a:r>
              <a:rPr lang="en-US" dirty="0" smtClean="0"/>
              <a:t>ferent password system.</a:t>
            </a:r>
          </a:p>
          <a:p>
            <a:pPr eaLnBrk="1" hangingPunct="1"/>
            <a:r>
              <a:rPr lang="en-US" dirty="0" smtClean="0"/>
              <a:t>You will be prompted to change your password every 60 days and you may not immediately change your password to your previous password.  It’s best to have at least two passwords that you consistently use.</a:t>
            </a:r>
          </a:p>
          <a:p>
            <a:pPr eaLnBrk="1" hangingPunct="1"/>
            <a:endParaRPr lang="en-US" dirty="0" smtClean="0"/>
          </a:p>
          <a:p>
            <a:pPr eaLnBrk="1" hangingPunct="1"/>
            <a:r>
              <a:rPr lang="en-US" dirty="0" smtClean="0"/>
              <a:t>Call Technology 12140 if you forget your password.  Barb Oberle will reset your password to “begin” and you will have 5 grace logins before you will need to reset your password.</a:t>
            </a:r>
          </a:p>
        </p:txBody>
      </p:sp>
    </p:spTree>
    <p:extLst>
      <p:ext uri="{BB962C8B-B14F-4D97-AF65-F5344CB8AC3E}">
        <p14:creationId xmlns:p14="http://schemas.microsoft.com/office/powerpoint/2010/main" val="2324800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487254E1-485A-4ADA-A405-05B32BE462CD}" type="slidenum">
              <a:rPr lang="en-US"/>
              <a:pPr/>
              <a:t>6</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t>The Freeport School District has the right to monitor Internet, Intranet, and electronic mail use to ensure that these resources are being used for business purposes, consistent with this policy.  When inappropriate use is determined by the supervisor of an authorized user, the supervisor will notify, in writing, the MIS Administrator of the Freeport School District, who is authorized to terminate or suspend the user’s access privileges.  An employee may appeal this decision through discipline procedures for employees as set forth by the Board of Education; a consultant may appeal this decision directly to his or her supervisor; and the parent- or community-volunteer may appeal this decision directly to the school principal.</a:t>
            </a:r>
          </a:p>
        </p:txBody>
      </p:sp>
    </p:spTree>
    <p:extLst>
      <p:ext uri="{BB962C8B-B14F-4D97-AF65-F5344CB8AC3E}">
        <p14:creationId xmlns:p14="http://schemas.microsoft.com/office/powerpoint/2010/main" val="502129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82C42F3-CC5A-4ED2-B96F-B31A9E299AA9}" type="slidenum">
              <a:rPr lang="en-US"/>
              <a:pPr/>
              <a:t>7</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CONFIDENTIALITY NOTE</a:t>
            </a:r>
          </a:p>
          <a:p>
            <a:pPr eaLnBrk="1" hangingPunct="1"/>
            <a:r>
              <a:rPr lang="en-US" dirty="0" smtClean="0"/>
              <a:t>This message contains confidential information intended only for use</a:t>
            </a:r>
          </a:p>
          <a:p>
            <a:pPr eaLnBrk="1" hangingPunct="1"/>
            <a:r>
              <a:rPr lang="en-US" dirty="0" smtClean="0"/>
              <a:t>of the person named above and may contain communication</a:t>
            </a:r>
          </a:p>
          <a:p>
            <a:pPr eaLnBrk="1" hangingPunct="1"/>
            <a:r>
              <a:rPr lang="en-US" dirty="0" smtClean="0"/>
              <a:t>protected by the Illinois School Student Records Act. If you have</a:t>
            </a:r>
          </a:p>
          <a:p>
            <a:pPr eaLnBrk="1" hangingPunct="1"/>
            <a:r>
              <a:rPr lang="en-US" dirty="0" smtClean="0"/>
              <a:t>received this message in error, you are hereby notified that</a:t>
            </a:r>
          </a:p>
          <a:p>
            <a:pPr eaLnBrk="1" hangingPunct="1"/>
            <a:r>
              <a:rPr lang="en-US" dirty="0" smtClean="0"/>
              <a:t>dissemination, distribution, copying or other use of this message</a:t>
            </a:r>
          </a:p>
          <a:p>
            <a:pPr eaLnBrk="1" hangingPunct="1"/>
            <a:r>
              <a:rPr lang="en-US" dirty="0" smtClean="0"/>
              <a:t>is prohibited and you are requested to notify the sender of the</a:t>
            </a:r>
          </a:p>
          <a:p>
            <a:pPr eaLnBrk="1" hangingPunct="1"/>
            <a:r>
              <a:rPr lang="en-US" dirty="0" smtClean="0"/>
              <a:t>message immediately at the telephone number or email address</a:t>
            </a:r>
          </a:p>
          <a:p>
            <a:pPr eaLnBrk="1" hangingPunct="1"/>
            <a:r>
              <a:rPr lang="en-US" dirty="0" smtClean="0"/>
              <a:t>listed above and delete this message and copies of backups thereof.</a:t>
            </a:r>
          </a:p>
        </p:txBody>
      </p:sp>
    </p:spTree>
    <p:extLst>
      <p:ext uri="{BB962C8B-B14F-4D97-AF65-F5344CB8AC3E}">
        <p14:creationId xmlns:p14="http://schemas.microsoft.com/office/powerpoint/2010/main" val="533060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82C42F3-CC5A-4ED2-B96F-B31A9E299AA9}" type="slidenum">
              <a:rPr lang="en-US"/>
              <a:pPr/>
              <a:t>8</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b="1" dirty="0" smtClean="0"/>
              <a:t>Student Demographic Updates and Information Sharing</a:t>
            </a:r>
          </a:p>
          <a:p>
            <a:pPr eaLnBrk="1" hangingPunct="1"/>
            <a:r>
              <a:rPr lang="en-US" dirty="0" smtClean="0"/>
              <a:t>Phone Call -- Individual must state they are the legal guardian as shown in Family 1 in Skyward and be able to answer the following correct: Student’s grade, DOB and phone number on file.</a:t>
            </a:r>
          </a:p>
          <a:p>
            <a:pPr eaLnBrk="1" hangingPunct="1"/>
            <a:r>
              <a:rPr lang="en-US" dirty="0" smtClean="0"/>
              <a:t>Email -- Individual must include the following as proof of identity, name in email must be shown in Family 1 of Skyward</a:t>
            </a:r>
            <a:endParaRPr lang="en-US" dirty="0" smtClean="0"/>
          </a:p>
        </p:txBody>
      </p:sp>
    </p:spTree>
    <p:extLst>
      <p:ext uri="{BB962C8B-B14F-4D97-AF65-F5344CB8AC3E}">
        <p14:creationId xmlns:p14="http://schemas.microsoft.com/office/powerpoint/2010/main" val="2162823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82C42F3-CC5A-4ED2-B96F-B31A9E299AA9}" type="slidenum">
              <a:rPr lang="en-US"/>
              <a:pPr/>
              <a:t>9</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Teacher</a:t>
            </a:r>
            <a:r>
              <a:rPr lang="en-US" baseline="0" dirty="0" smtClean="0"/>
              <a:t> websites are located under the “Classrooms” section of the building websites.</a:t>
            </a:r>
          </a:p>
          <a:p>
            <a:pPr eaLnBrk="1" hangingPunct="1"/>
            <a:endParaRPr lang="en-US" baseline="0" dirty="0" smtClean="0"/>
          </a:p>
          <a:p>
            <a:pPr eaLnBrk="1" hangingPunct="1"/>
            <a:r>
              <a:rPr lang="en-US" baseline="0" dirty="0" smtClean="0"/>
              <a:t>The approval process is electronic.  When you finish editing your page, you click the “send for approval” button and the content will be routed to the building administrator for approval.</a:t>
            </a:r>
            <a:endParaRPr lang="en-US" dirty="0" smtClean="0"/>
          </a:p>
        </p:txBody>
      </p:sp>
    </p:spTree>
    <p:extLst>
      <p:ext uri="{BB962C8B-B14F-4D97-AF65-F5344CB8AC3E}">
        <p14:creationId xmlns:p14="http://schemas.microsoft.com/office/powerpoint/2010/main" val="1314289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3048000"/>
            <a:ext cx="9144000" cy="762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39688" y="3810000"/>
            <a:ext cx="9104312" cy="457200"/>
          </a:xfrm>
        </p:spPr>
        <p:txBody>
          <a:bodyPr/>
          <a:lstStyle>
            <a:lvl1pPr marL="0" indent="0">
              <a:buFontTx/>
              <a:buNone/>
              <a:defRPr sz="24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b="0" smtClean="0"/>
            </a:lvl1pPr>
          </a:lstStyle>
          <a:p>
            <a:pPr>
              <a:defRPr/>
            </a:pPr>
            <a:endParaRPr lang="en-US"/>
          </a:p>
        </p:txBody>
      </p:sp>
      <p:sp>
        <p:nvSpPr>
          <p:cNvPr id="5" name="Rectangle 5"/>
          <p:cNvSpPr>
            <a:spLocks noGrp="1" noChangeArrowheads="1"/>
          </p:cNvSpPr>
          <p:nvPr>
            <p:ph type="ftr" sz="quarter" idx="11"/>
          </p:nvPr>
        </p:nvSpPr>
        <p:spPr/>
        <p:txBody>
          <a:bodyPr/>
          <a:lstStyle>
            <a:lvl1pPr>
              <a:defRPr b="0" smtClean="0"/>
            </a:lvl1pPr>
          </a:lstStyle>
          <a:p>
            <a:pPr>
              <a:defRPr/>
            </a:pPr>
            <a:endParaRPr lang="en-US"/>
          </a:p>
        </p:txBody>
      </p:sp>
      <p:sp>
        <p:nvSpPr>
          <p:cNvPr id="6" name="Rectangle 6"/>
          <p:cNvSpPr>
            <a:spLocks noGrp="1" noChangeArrowheads="1"/>
          </p:cNvSpPr>
          <p:nvPr>
            <p:ph type="sldNum" sz="quarter" idx="12"/>
          </p:nvPr>
        </p:nvSpPr>
        <p:spPr/>
        <p:txBody>
          <a:bodyPr/>
          <a:lstStyle>
            <a:lvl1pPr>
              <a:defRPr b="0" smtClean="0"/>
            </a:lvl1pPr>
          </a:lstStyle>
          <a:p>
            <a:pPr>
              <a:defRPr/>
            </a:pPr>
            <a:fld id="{9912C900-4581-4FE3-AEEC-A176AD515B53}" type="slidenum">
              <a:rPr lang="en-US"/>
              <a:pPr>
                <a:defRPr/>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4F7277-FC07-4BE6-9874-CB6E54138323}"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2860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76200"/>
            <a:ext cx="67056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D296C2-35F6-4EBC-8A90-1B92DE2D9F1D}"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E2BFC6-F128-44DB-80AE-E32EAA5E2615}"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400E86-045A-4EA5-B425-25B1FDA30752}" type="slidenum">
              <a:rPr lang="en-US"/>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762000"/>
            <a:ext cx="44958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762000"/>
            <a:ext cx="44958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399E93-790A-476A-BCB8-1A4935E4FF8A}" type="slidenum">
              <a:rPr lang="en-US"/>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FDDC7A5-9152-4474-A5A8-CB291568845E}"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687D511-DBB7-4A0A-A35C-27EA8199C650}"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4DB54BA-4829-4012-9665-F3F531E05DAD}"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8E77AB-DB73-4033-91CA-19A626B94D22}"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122141-1C10-4343-A6B4-F4998A64D9E0}" type="slidenum">
              <a:rPr lang="en-US"/>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57" name="Rectangle 33"/>
          <p:cNvSpPr>
            <a:spLocks noChangeArrowheads="1"/>
          </p:cNvSpPr>
          <p:nvPr/>
        </p:nvSpPr>
        <p:spPr bwMode="auto">
          <a:xfrm>
            <a:off x="0" y="0"/>
            <a:ext cx="9144000" cy="498475"/>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1027" name="Rectangle 3"/>
          <p:cNvSpPr>
            <a:spLocks noGrp="1" noChangeArrowheads="1"/>
          </p:cNvSpPr>
          <p:nvPr>
            <p:ph type="body" idx="1"/>
          </p:nvPr>
        </p:nvSpPr>
        <p:spPr bwMode="auto">
          <a:xfrm>
            <a:off x="0" y="762000"/>
            <a:ext cx="91440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2"/>
          <p:cNvSpPr>
            <a:spLocks noGrp="1" noChangeArrowheads="1"/>
          </p:cNvSpPr>
          <p:nvPr>
            <p:ph type="title"/>
          </p:nvPr>
        </p:nvSpPr>
        <p:spPr bwMode="auto">
          <a:xfrm>
            <a:off x="0" y="-76200"/>
            <a:ext cx="9144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 name="Rectangle 4"/>
          <p:cNvSpPr>
            <a:spLocks noGrp="1" noChangeArrowheads="1"/>
          </p:cNvSpPr>
          <p:nvPr>
            <p:ph type="dt" sz="half" idx="2"/>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1" smtClean="0"/>
            </a:lvl1pPr>
          </a:lstStyle>
          <a:p>
            <a:pPr>
              <a:defRPr/>
            </a:pPr>
            <a:endParaRPr lang="en-US"/>
          </a:p>
        </p:txBody>
      </p:sp>
      <p:sp>
        <p:nvSpPr>
          <p:cNvPr id="1029"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1" smtClean="0"/>
            </a:lvl1pPr>
          </a:lstStyle>
          <a:p>
            <a:pPr>
              <a:defRPr/>
            </a:pPr>
            <a:endParaRPr lang="en-US"/>
          </a:p>
        </p:txBody>
      </p:sp>
      <p:sp>
        <p:nvSpPr>
          <p:cNvPr id="103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1" smtClean="0"/>
            </a:lvl1pPr>
          </a:lstStyle>
          <a:p>
            <a:pPr>
              <a:defRPr/>
            </a:pPr>
            <a:fld id="{1E8AF2B1-2F16-4A04-9450-DC20D45CF4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fade thruBlk="1"/>
  </p:transition>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Black" pitchFamily="34" charset="0"/>
        </a:defRPr>
      </a:lvl2pPr>
      <a:lvl3pPr algn="l" rtl="0" eaLnBrk="0" fontAlgn="base" hangingPunct="0">
        <a:spcBef>
          <a:spcPct val="0"/>
        </a:spcBef>
        <a:spcAft>
          <a:spcPct val="0"/>
        </a:spcAft>
        <a:defRPr sz="4000">
          <a:solidFill>
            <a:schemeClr val="tx2"/>
          </a:solidFill>
          <a:latin typeface="Arial Black" pitchFamily="34" charset="0"/>
        </a:defRPr>
      </a:lvl3pPr>
      <a:lvl4pPr algn="l" rtl="0" eaLnBrk="0" fontAlgn="base" hangingPunct="0">
        <a:spcBef>
          <a:spcPct val="0"/>
        </a:spcBef>
        <a:spcAft>
          <a:spcPct val="0"/>
        </a:spcAft>
        <a:defRPr sz="4000">
          <a:solidFill>
            <a:schemeClr val="tx2"/>
          </a:solidFill>
          <a:latin typeface="Arial Black" pitchFamily="34" charset="0"/>
        </a:defRPr>
      </a:lvl4pPr>
      <a:lvl5pPr algn="l" rtl="0" eaLnBrk="0" fontAlgn="base" hangingPunct="0">
        <a:spcBef>
          <a:spcPct val="0"/>
        </a:spcBef>
        <a:spcAft>
          <a:spcPct val="0"/>
        </a:spcAft>
        <a:defRPr sz="4000">
          <a:solidFill>
            <a:schemeClr val="tx2"/>
          </a:solidFill>
          <a:latin typeface="Arial Black" pitchFamily="34" charset="0"/>
        </a:defRPr>
      </a:lvl5pPr>
      <a:lvl6pPr marL="457200" algn="l" rtl="0" fontAlgn="base">
        <a:spcBef>
          <a:spcPct val="0"/>
        </a:spcBef>
        <a:spcAft>
          <a:spcPct val="0"/>
        </a:spcAft>
        <a:defRPr sz="4000">
          <a:solidFill>
            <a:schemeClr val="tx2"/>
          </a:solidFill>
          <a:latin typeface="Arial Black" pitchFamily="34" charset="0"/>
        </a:defRPr>
      </a:lvl6pPr>
      <a:lvl7pPr marL="914400" algn="l" rtl="0" fontAlgn="base">
        <a:spcBef>
          <a:spcPct val="0"/>
        </a:spcBef>
        <a:spcAft>
          <a:spcPct val="0"/>
        </a:spcAft>
        <a:defRPr sz="4000">
          <a:solidFill>
            <a:schemeClr val="tx2"/>
          </a:solidFill>
          <a:latin typeface="Arial Black" pitchFamily="34" charset="0"/>
        </a:defRPr>
      </a:lvl7pPr>
      <a:lvl8pPr marL="1371600" algn="l" rtl="0" fontAlgn="base">
        <a:spcBef>
          <a:spcPct val="0"/>
        </a:spcBef>
        <a:spcAft>
          <a:spcPct val="0"/>
        </a:spcAft>
        <a:defRPr sz="4000">
          <a:solidFill>
            <a:schemeClr val="tx2"/>
          </a:solidFill>
          <a:latin typeface="Arial Black" pitchFamily="34" charset="0"/>
        </a:defRPr>
      </a:lvl8pPr>
      <a:lvl9pPr marL="1828800" algn="l" rtl="0" fontAlgn="base">
        <a:spcBef>
          <a:spcPct val="0"/>
        </a:spcBef>
        <a:spcAft>
          <a:spcPct val="0"/>
        </a:spcAft>
        <a:defRPr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3200" i="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i="1">
          <a:solidFill>
            <a:schemeClr val="tx1"/>
          </a:solidFill>
          <a:latin typeface="+mn-lt"/>
        </a:defRPr>
      </a:lvl2pPr>
      <a:lvl3pPr marL="1143000" indent="-228600" algn="l" rtl="0" eaLnBrk="0" fontAlgn="base" hangingPunct="0">
        <a:spcBef>
          <a:spcPct val="20000"/>
        </a:spcBef>
        <a:spcAft>
          <a:spcPct val="0"/>
        </a:spcAft>
        <a:buChar char="•"/>
        <a:defRPr sz="2400" i="1">
          <a:solidFill>
            <a:schemeClr val="tx1"/>
          </a:solidFill>
          <a:latin typeface="+mn-lt"/>
        </a:defRPr>
      </a:lvl3pPr>
      <a:lvl4pPr marL="1600200" indent="-228600" algn="l" rtl="0" eaLnBrk="0" fontAlgn="base" hangingPunct="0">
        <a:spcBef>
          <a:spcPct val="20000"/>
        </a:spcBef>
        <a:spcAft>
          <a:spcPct val="0"/>
        </a:spcAft>
        <a:buChar char="•"/>
        <a:defRPr sz="2000" i="1">
          <a:solidFill>
            <a:schemeClr val="tx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i="1">
          <a:solidFill>
            <a:schemeClr val="tx1"/>
          </a:solidFill>
          <a:latin typeface="+mn-lt"/>
        </a:defRPr>
      </a:lvl6pPr>
      <a:lvl7pPr marL="2971800" indent="-228600" algn="l" rtl="0" fontAlgn="base">
        <a:spcBef>
          <a:spcPct val="20000"/>
        </a:spcBef>
        <a:spcAft>
          <a:spcPct val="0"/>
        </a:spcAft>
        <a:buChar char="•"/>
        <a:defRPr sz="2000" i="1">
          <a:solidFill>
            <a:schemeClr val="tx1"/>
          </a:solidFill>
          <a:latin typeface="+mn-lt"/>
        </a:defRPr>
      </a:lvl7pPr>
      <a:lvl8pPr marL="3429000" indent="-228600" algn="l" rtl="0" fontAlgn="base">
        <a:spcBef>
          <a:spcPct val="20000"/>
        </a:spcBef>
        <a:spcAft>
          <a:spcPct val="0"/>
        </a:spcAft>
        <a:buChar char="•"/>
        <a:defRPr sz="2000" i="1">
          <a:solidFill>
            <a:schemeClr val="tx1"/>
          </a:solidFill>
          <a:latin typeface="+mn-lt"/>
        </a:defRPr>
      </a:lvl8pPr>
      <a:lvl9pPr marL="3886200" indent="-228600" algn="l" rtl="0" fontAlgn="base">
        <a:spcBef>
          <a:spcPct val="20000"/>
        </a:spcBef>
        <a:spcAft>
          <a:spcPct val="0"/>
        </a:spcAft>
        <a:buChar char="•"/>
        <a:defRPr sz="2000" 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tim.mangan@fsd145.org" TargetMode="External"/><Relationship Id="rId2" Type="http://schemas.openxmlformats.org/officeDocument/2006/relationships/hyperlink" Target="mailto:barb.oberle@fsd145.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9"/>
          <p:cNvSpPr>
            <a:spLocks noGrp="1" noChangeArrowheads="1"/>
          </p:cNvSpPr>
          <p:nvPr>
            <p:ph type="ctrTitle"/>
          </p:nvPr>
        </p:nvSpPr>
        <p:spPr>
          <a:xfrm>
            <a:off x="0" y="3124200"/>
            <a:ext cx="9144000" cy="533400"/>
          </a:xfrm>
        </p:spPr>
        <p:txBody>
          <a:bodyPr/>
          <a:lstStyle/>
          <a:p>
            <a:pPr eaLnBrk="1" hangingPunct="1"/>
            <a:r>
              <a:rPr lang="en-US" sz="3200" smtClean="0">
                <a:solidFill>
                  <a:schemeClr val="tx1"/>
                </a:solidFill>
                <a:latin typeface="Arial" charset="0"/>
              </a:rPr>
              <a:t>Computer Training</a:t>
            </a:r>
          </a:p>
        </p:txBody>
      </p:sp>
      <p:sp>
        <p:nvSpPr>
          <p:cNvPr id="81960" name="Rectangle 40"/>
          <p:cNvSpPr>
            <a:spLocks noGrp="1" noChangeArrowheads="1"/>
          </p:cNvSpPr>
          <p:nvPr>
            <p:ph type="subTitle" idx="1"/>
          </p:nvPr>
        </p:nvSpPr>
        <p:spPr>
          <a:xfrm>
            <a:off x="39688" y="3657600"/>
            <a:ext cx="9104312" cy="457200"/>
          </a:xfrm>
        </p:spPr>
        <p:txBody>
          <a:bodyPr/>
          <a:lstStyle/>
          <a:p>
            <a:pPr eaLnBrk="1" hangingPunct="1"/>
            <a:r>
              <a:rPr lang="en-US" smtClean="0"/>
              <a:t>Acceptable Use of Computers and Software</a:t>
            </a:r>
          </a:p>
        </p:txBody>
      </p:sp>
      <p:sp>
        <p:nvSpPr>
          <p:cNvPr id="81961" name="Text Box 41"/>
          <p:cNvSpPr txBox="1">
            <a:spLocks noChangeArrowheads="1"/>
          </p:cNvSpPr>
          <p:nvPr/>
        </p:nvSpPr>
        <p:spPr bwMode="auto">
          <a:xfrm>
            <a:off x="762000" y="5715000"/>
            <a:ext cx="4876800" cy="641350"/>
          </a:xfrm>
          <a:prstGeom prst="rect">
            <a:avLst/>
          </a:prstGeom>
          <a:noFill/>
          <a:ln w="9525">
            <a:noFill/>
            <a:miter lim="800000"/>
            <a:headEnd/>
            <a:tailEnd/>
          </a:ln>
        </p:spPr>
        <p:txBody>
          <a:bodyPr>
            <a:spAutoFit/>
          </a:bodyPr>
          <a:lstStyle/>
          <a:p>
            <a:pPr>
              <a:spcBef>
                <a:spcPct val="50000"/>
              </a:spcBef>
            </a:pPr>
            <a:r>
              <a:rPr lang="en-US" dirty="0"/>
              <a:t>Tim </a:t>
            </a:r>
            <a:r>
              <a:rPr lang="en-US" dirty="0" err="1"/>
              <a:t>Mangan</a:t>
            </a:r>
            <a:r>
              <a:rPr lang="en-US" dirty="0"/>
              <a:t/>
            </a:r>
            <a:br>
              <a:rPr lang="en-US" dirty="0"/>
            </a:br>
            <a:r>
              <a:rPr lang="en-US" dirty="0"/>
              <a:t>FSD#145 </a:t>
            </a:r>
            <a:r>
              <a:rPr lang="en-US" dirty="0" smtClean="0"/>
              <a:t>Technology Integration Coordinator</a:t>
            </a:r>
            <a:endParaRPr lang="en-US" dirty="0"/>
          </a:p>
        </p:txBody>
      </p:sp>
      <p:sp>
        <p:nvSpPr>
          <p:cNvPr id="3077" name="Text Box 42"/>
          <p:cNvSpPr txBox="1">
            <a:spLocks noChangeArrowheads="1"/>
          </p:cNvSpPr>
          <p:nvPr/>
        </p:nvSpPr>
        <p:spPr bwMode="auto">
          <a:xfrm>
            <a:off x="0" y="2559050"/>
            <a:ext cx="9144000" cy="641350"/>
          </a:xfrm>
          <a:prstGeom prst="rect">
            <a:avLst/>
          </a:prstGeom>
          <a:noFill/>
          <a:ln w="9525">
            <a:noFill/>
            <a:miter lim="800000"/>
            <a:headEnd/>
            <a:tailEnd/>
          </a:ln>
        </p:spPr>
        <p:txBody>
          <a:bodyPr>
            <a:spAutoFit/>
          </a:bodyPr>
          <a:lstStyle/>
          <a:p>
            <a:pPr>
              <a:spcBef>
                <a:spcPct val="50000"/>
              </a:spcBef>
            </a:pPr>
            <a:r>
              <a:rPr lang="en-US" sz="3600">
                <a:solidFill>
                  <a:srgbClr val="FF6600"/>
                </a:solidFill>
                <a:latin typeface="Arial Black" pitchFamily="34" charset="0"/>
              </a:rPr>
              <a:t>New Teacher Academy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81960">
                                            <p:txEl>
                                              <p:pRg st="0" end="0"/>
                                            </p:txEl>
                                          </p:spTgt>
                                        </p:tgtEl>
                                        <p:attrNameLst>
                                          <p:attrName>style.visibility</p:attrName>
                                        </p:attrNameLst>
                                      </p:cBhvr>
                                      <p:to>
                                        <p:strVal val="visible"/>
                                      </p:to>
                                    </p:set>
                                    <p:animEffect transition="in" filter="checkerboard(across)">
                                      <p:cBhvr>
                                        <p:cTn id="7" dur="500"/>
                                        <p:tgtEl>
                                          <p:spTgt spid="81960">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1961"/>
                                        </p:tgtEl>
                                        <p:attrNameLst>
                                          <p:attrName>style.visibility</p:attrName>
                                        </p:attrNameLst>
                                      </p:cBhvr>
                                      <p:to>
                                        <p:strVal val="visible"/>
                                      </p:to>
                                    </p:set>
                                    <p:animEffect transition="in" filter="fade">
                                      <p:cBhvr>
                                        <p:cTn id="11" dur="2000"/>
                                        <p:tgtEl>
                                          <p:spTgt spid="819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600" smtClean="0">
                <a:solidFill>
                  <a:srgbClr val="FF6600"/>
                </a:solidFill>
              </a:rPr>
              <a:t>Communication</a:t>
            </a:r>
          </a:p>
        </p:txBody>
      </p:sp>
      <p:sp>
        <p:nvSpPr>
          <p:cNvPr id="10243" name="Rectangle 3"/>
          <p:cNvSpPr>
            <a:spLocks noGrp="1" noChangeArrowheads="1"/>
          </p:cNvSpPr>
          <p:nvPr>
            <p:ph type="body" idx="4294967295"/>
          </p:nvPr>
        </p:nvSpPr>
        <p:spPr>
          <a:xfrm>
            <a:off x="0" y="762000"/>
            <a:ext cx="9144000" cy="533400"/>
          </a:xfrm>
        </p:spPr>
        <p:txBody>
          <a:bodyPr/>
          <a:lstStyle/>
          <a:p>
            <a:pPr eaLnBrk="1" hangingPunct="1">
              <a:lnSpc>
                <a:spcPct val="90000"/>
              </a:lnSpc>
              <a:buFontTx/>
              <a:buNone/>
            </a:pPr>
            <a:r>
              <a:rPr lang="en-US" sz="2800" i="0" dirty="0" smtClean="0"/>
              <a:t>Classroom Website (continued)</a:t>
            </a:r>
          </a:p>
        </p:txBody>
      </p:sp>
      <p:sp>
        <p:nvSpPr>
          <p:cNvPr id="128004" name="Rectangle 4"/>
          <p:cNvSpPr>
            <a:spLocks noChangeArrowheads="1"/>
          </p:cNvSpPr>
          <p:nvPr/>
        </p:nvSpPr>
        <p:spPr bwMode="auto">
          <a:xfrm>
            <a:off x="0" y="1295400"/>
            <a:ext cx="9144000" cy="48768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Contact the office to get a list of parents who have not agreed to the photo release policy.</a:t>
            </a:r>
          </a:p>
          <a:p>
            <a:pPr marL="342900" indent="-342900" eaLnBrk="1" hangingPunct="1">
              <a:spcBef>
                <a:spcPct val="20000"/>
              </a:spcBef>
              <a:buFontTx/>
              <a:buChar char="•"/>
            </a:pPr>
            <a:r>
              <a:rPr lang="en-US" sz="2800" dirty="0" smtClean="0"/>
              <a:t>Teachers cannot publish photos/videos </a:t>
            </a:r>
            <a:r>
              <a:rPr lang="en-US" sz="2800" dirty="0" smtClean="0"/>
              <a:t>of students and student work </a:t>
            </a:r>
            <a:r>
              <a:rPr lang="en-US" sz="2800" dirty="0" smtClean="0"/>
              <a:t>without </a:t>
            </a:r>
            <a:r>
              <a:rPr lang="en-US" sz="2800" dirty="0" smtClean="0"/>
              <a:t>first notifying parents.  </a:t>
            </a:r>
            <a:r>
              <a:rPr lang="en-US" sz="2800" dirty="0" smtClean="0"/>
              <a:t>All parents </a:t>
            </a:r>
            <a:r>
              <a:rPr lang="en-US" sz="2800" dirty="0" smtClean="0"/>
              <a:t>must be given the chance to “opt out” of their child’s photo or work being published</a:t>
            </a:r>
            <a:r>
              <a:rPr lang="en-US" sz="2800" dirty="0" smtClean="0"/>
              <a:t>. </a:t>
            </a:r>
          </a:p>
          <a:p>
            <a:pPr marL="342900" indent="-342900" eaLnBrk="1" hangingPunct="1">
              <a:spcBef>
                <a:spcPct val="20000"/>
              </a:spcBef>
              <a:buFontTx/>
              <a:buChar char="•"/>
            </a:pPr>
            <a:r>
              <a:rPr lang="en-US" sz="2800" dirty="0" smtClean="0"/>
              <a:t>When </a:t>
            </a:r>
            <a:r>
              <a:rPr lang="en-US" sz="2800" dirty="0" smtClean="0"/>
              <a:t>names are given, only first names may be used</a:t>
            </a:r>
            <a:r>
              <a:rPr lang="en-US" sz="2800" dirty="0" smtClean="0"/>
              <a:t>.</a:t>
            </a:r>
          </a:p>
          <a:p>
            <a:pPr marL="342900" indent="-342900" eaLnBrk="1" hangingPunct="1">
              <a:spcBef>
                <a:spcPct val="20000"/>
              </a:spcBef>
              <a:buFontTx/>
              <a:buChar char="•"/>
            </a:pPr>
            <a:r>
              <a:rPr lang="en-US" sz="2800" dirty="0" smtClean="0"/>
              <a:t>Personally identified information must not be given.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8004"/>
                                        </p:tgtEl>
                                        <p:attrNameLst>
                                          <p:attrName>style.visibility</p:attrName>
                                        </p:attrNameLst>
                                      </p:cBhvr>
                                      <p:to>
                                        <p:strVal val="visible"/>
                                      </p:to>
                                    </p:set>
                                    <p:animEffect transition="in" filter="checkerboard(across)">
                                      <p:cBhvr>
                                        <p:cTn id="7" dur="500"/>
                                        <p:tgtEl>
                                          <p:spTgt spid="128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600" smtClean="0">
                <a:solidFill>
                  <a:srgbClr val="FF6600"/>
                </a:solidFill>
              </a:rPr>
              <a:t>Research</a:t>
            </a:r>
          </a:p>
        </p:txBody>
      </p:sp>
      <p:sp>
        <p:nvSpPr>
          <p:cNvPr id="11267" name="Rectangle 3"/>
          <p:cNvSpPr>
            <a:spLocks noGrp="1" noChangeArrowheads="1"/>
          </p:cNvSpPr>
          <p:nvPr>
            <p:ph type="body" idx="1"/>
          </p:nvPr>
        </p:nvSpPr>
        <p:spPr/>
        <p:txBody>
          <a:bodyPr/>
          <a:lstStyle/>
          <a:p>
            <a:pPr eaLnBrk="1" hangingPunct="1"/>
            <a:r>
              <a:rPr lang="en-US" i="0" smtClean="0"/>
              <a:t>Internet filtering</a:t>
            </a:r>
          </a:p>
          <a:p>
            <a:pPr eaLnBrk="1" hangingPunct="1"/>
            <a:r>
              <a:rPr lang="en-US" i="0" smtClean="0"/>
              <a:t>Downloading documents</a:t>
            </a:r>
          </a:p>
          <a:p>
            <a:pPr eaLnBrk="1" hangingPunct="1"/>
            <a:r>
              <a:rPr lang="en-US" i="0" smtClean="0"/>
              <a:t>Installing software</a:t>
            </a:r>
          </a:p>
          <a:p>
            <a:pPr eaLnBrk="1" hangingPunct="1"/>
            <a:r>
              <a:rPr lang="en-US" i="0" smtClean="0"/>
              <a:t>Honoring copyright protections</a:t>
            </a:r>
          </a:p>
          <a:p>
            <a:pPr eaLnBrk="1" hangingPunct="1"/>
            <a:endParaRPr lang="en-US" i="0" smtClean="0"/>
          </a:p>
          <a:p>
            <a:pPr eaLnBrk="1" hangingPunct="1"/>
            <a:endParaRPr lang="en-US" smtClean="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3600" smtClean="0">
                <a:solidFill>
                  <a:srgbClr val="FF6600"/>
                </a:solidFill>
              </a:rPr>
              <a:t>Research</a:t>
            </a:r>
          </a:p>
        </p:txBody>
      </p:sp>
      <p:sp>
        <p:nvSpPr>
          <p:cNvPr id="12291" name="Rectangle 3"/>
          <p:cNvSpPr>
            <a:spLocks noGrp="1" noChangeArrowheads="1"/>
          </p:cNvSpPr>
          <p:nvPr>
            <p:ph type="body" idx="4294967295"/>
          </p:nvPr>
        </p:nvSpPr>
        <p:spPr>
          <a:xfrm>
            <a:off x="0" y="762000"/>
            <a:ext cx="9144000" cy="2209800"/>
          </a:xfrm>
        </p:spPr>
        <p:txBody>
          <a:bodyPr/>
          <a:lstStyle/>
          <a:p>
            <a:pPr eaLnBrk="1" hangingPunct="1">
              <a:lnSpc>
                <a:spcPct val="90000"/>
              </a:lnSpc>
              <a:buFontTx/>
              <a:buNone/>
            </a:pPr>
            <a:r>
              <a:rPr lang="en-US" sz="2800" i="0" dirty="0" smtClean="0"/>
              <a:t>Internet filtering</a:t>
            </a:r>
          </a:p>
          <a:p>
            <a:pPr eaLnBrk="1" hangingPunct="1">
              <a:lnSpc>
                <a:spcPct val="90000"/>
              </a:lnSpc>
              <a:buFontTx/>
              <a:buNone/>
            </a:pPr>
            <a:r>
              <a:rPr lang="en-US" sz="2800" dirty="0" smtClean="0"/>
              <a:t>The </a:t>
            </a:r>
            <a:r>
              <a:rPr lang="en-US" sz="2800" dirty="0" err="1" smtClean="0"/>
              <a:t>Childrens</a:t>
            </a:r>
            <a:r>
              <a:rPr lang="en-US" sz="2800" dirty="0" smtClean="0"/>
              <a:t>' Internet Protection Act requires “the installation and use by schools and libraries of a technology for filtering or blocking material on the Internet on computers with Internet access.”</a:t>
            </a:r>
          </a:p>
        </p:txBody>
      </p:sp>
      <p:sp>
        <p:nvSpPr>
          <p:cNvPr id="134148" name="Rectangle 4"/>
          <p:cNvSpPr>
            <a:spLocks noChangeArrowheads="1"/>
          </p:cNvSpPr>
          <p:nvPr/>
        </p:nvSpPr>
        <p:spPr bwMode="auto">
          <a:xfrm>
            <a:off x="0" y="2940756"/>
            <a:ext cx="9144000" cy="34290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Restricted topics include: adult material, drugs, gambling, games, racism, violence, and weapons.</a:t>
            </a:r>
          </a:p>
          <a:p>
            <a:pPr marL="342900" indent="-342900" eaLnBrk="1" hangingPunct="1">
              <a:spcBef>
                <a:spcPct val="20000"/>
              </a:spcBef>
              <a:buFontTx/>
              <a:buChar char="•"/>
            </a:pPr>
            <a:r>
              <a:rPr lang="en-US" sz="2800" dirty="0" smtClean="0"/>
              <a:t>Staff and students have different filter protocols</a:t>
            </a:r>
            <a:r>
              <a:rPr lang="en-US" sz="2800" dirty="0"/>
              <a:t>. </a:t>
            </a:r>
            <a:endParaRPr lang="en-US" sz="2800" dirty="0" smtClean="0"/>
          </a:p>
          <a:p>
            <a:pPr marL="342900" indent="-342900" eaLnBrk="1" hangingPunct="1">
              <a:spcBef>
                <a:spcPct val="20000"/>
              </a:spcBef>
              <a:buFontTx/>
              <a:buChar char="•"/>
            </a:pPr>
            <a:r>
              <a:rPr lang="en-US" sz="2800" dirty="0" smtClean="0"/>
              <a:t>Chat </a:t>
            </a:r>
            <a:r>
              <a:rPr lang="en-US" sz="2800" dirty="0"/>
              <a:t>rooms, discussion forums and web-</a:t>
            </a:r>
            <a:br>
              <a:rPr lang="en-US" sz="2800" dirty="0"/>
            </a:br>
            <a:r>
              <a:rPr lang="en-US" sz="2800" dirty="0"/>
              <a:t>based email may also be filtered.</a:t>
            </a:r>
          </a:p>
          <a:p>
            <a:pPr marL="342900" indent="-342900" eaLnBrk="1" hangingPunct="1">
              <a:spcBef>
                <a:spcPct val="20000"/>
              </a:spcBef>
              <a:buFontTx/>
              <a:buChar char="•"/>
            </a:pPr>
            <a:endParaRPr lang="en-US" sz="2800" dirty="0"/>
          </a:p>
        </p:txBody>
      </p:sp>
      <p:pic>
        <p:nvPicPr>
          <p:cNvPr id="12293" name="Picture 49" descr="spacer"/>
          <p:cNvPicPr>
            <a:picLocks noChangeAspect="1" noChangeArrowheads="1"/>
          </p:cNvPicPr>
          <p:nvPr/>
        </p:nvPicPr>
        <p:blipFill>
          <a:blip r:embed="rId3"/>
          <a:srcRect/>
          <a:stretch>
            <a:fillRect/>
          </a:stretch>
        </p:blipFill>
        <p:spPr bwMode="auto">
          <a:xfrm>
            <a:off x="1231900" y="3011488"/>
            <a:ext cx="952500" cy="952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4148"/>
                                        </p:tgtEl>
                                        <p:attrNameLst>
                                          <p:attrName>style.visibility</p:attrName>
                                        </p:attrNameLst>
                                      </p:cBhvr>
                                      <p:to>
                                        <p:strVal val="visible"/>
                                      </p:to>
                                    </p:set>
                                    <p:animEffect transition="in" filter="checkerboard(across)">
                                      <p:cBhvr>
                                        <p:cTn id="7" dur="500"/>
                                        <p:tgtEl>
                                          <p:spTgt spid="134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600" smtClean="0">
                <a:solidFill>
                  <a:srgbClr val="FF6600"/>
                </a:solidFill>
              </a:rPr>
              <a:t>Research</a:t>
            </a:r>
          </a:p>
        </p:txBody>
      </p:sp>
      <p:sp>
        <p:nvSpPr>
          <p:cNvPr id="13315" name="Rectangle 3"/>
          <p:cNvSpPr>
            <a:spLocks noGrp="1" noChangeArrowheads="1"/>
          </p:cNvSpPr>
          <p:nvPr>
            <p:ph type="body" idx="4294967295"/>
          </p:nvPr>
        </p:nvSpPr>
        <p:spPr>
          <a:xfrm>
            <a:off x="0" y="762000"/>
            <a:ext cx="9144000" cy="1981200"/>
          </a:xfrm>
        </p:spPr>
        <p:txBody>
          <a:bodyPr/>
          <a:lstStyle/>
          <a:p>
            <a:pPr eaLnBrk="1" hangingPunct="1">
              <a:lnSpc>
                <a:spcPct val="90000"/>
              </a:lnSpc>
              <a:buFontTx/>
              <a:buNone/>
            </a:pPr>
            <a:r>
              <a:rPr lang="en-US" i="0" dirty="0" smtClean="0"/>
              <a:t>Downloading documents</a:t>
            </a:r>
          </a:p>
          <a:p>
            <a:pPr eaLnBrk="1" hangingPunct="1">
              <a:lnSpc>
                <a:spcPct val="90000"/>
              </a:lnSpc>
              <a:buFontTx/>
              <a:buNone/>
            </a:pPr>
            <a:r>
              <a:rPr lang="en-US" sz="2800" dirty="0" smtClean="0"/>
              <a:t>“Material, including Public Domain materials, may be downloaded or uploaded using the network as long as these materials are related to business functions only.”</a:t>
            </a:r>
          </a:p>
        </p:txBody>
      </p:sp>
      <p:sp>
        <p:nvSpPr>
          <p:cNvPr id="136196" name="Rectangle 4"/>
          <p:cNvSpPr>
            <a:spLocks noChangeArrowheads="1"/>
          </p:cNvSpPr>
          <p:nvPr/>
        </p:nvSpPr>
        <p:spPr bwMode="auto">
          <a:xfrm>
            <a:off x="0" y="2743200"/>
            <a:ext cx="9144000" cy="27432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Only download files from trusted sources.</a:t>
            </a:r>
          </a:p>
          <a:p>
            <a:pPr marL="342900" indent="-342900" eaLnBrk="1" hangingPunct="1">
              <a:spcBef>
                <a:spcPct val="20000"/>
              </a:spcBef>
              <a:buFontTx/>
              <a:buChar char="•"/>
            </a:pPr>
            <a:r>
              <a:rPr lang="en-US" sz="2800" dirty="0"/>
              <a:t>Do not disrupt district Internet services by </a:t>
            </a:r>
            <a:r>
              <a:rPr lang="en-US" sz="2800" dirty="0" smtClean="0"/>
              <a:t>downloading </a:t>
            </a:r>
            <a:r>
              <a:rPr lang="en-US" sz="2800" dirty="0"/>
              <a:t>excessively large files.</a:t>
            </a:r>
          </a:p>
          <a:p>
            <a:pPr marL="342900" indent="-342900" eaLnBrk="1" hangingPunct="1">
              <a:spcBef>
                <a:spcPct val="20000"/>
              </a:spcBef>
              <a:buFontTx/>
              <a:buChar char="•"/>
            </a:pPr>
            <a:r>
              <a:rPr lang="en-US" sz="2800" dirty="0" smtClean="0"/>
              <a:t>Listening </a:t>
            </a:r>
            <a:r>
              <a:rPr lang="en-US" sz="2800" dirty="0"/>
              <a:t>to Internet radio or television broadcasts </a:t>
            </a:r>
            <a:r>
              <a:rPr lang="en-US" sz="2800" dirty="0" smtClean="0"/>
              <a:t>(streaming) is </a:t>
            </a:r>
            <a:r>
              <a:rPr lang="en-US" sz="2800" dirty="0"/>
              <a:t>not allowed.</a:t>
            </a:r>
          </a:p>
        </p:txBody>
      </p:sp>
      <p:pic>
        <p:nvPicPr>
          <p:cNvPr id="13317" name="Picture 5" descr="spacer"/>
          <p:cNvPicPr>
            <a:picLocks noChangeAspect="1" noChangeArrowheads="1"/>
          </p:cNvPicPr>
          <p:nvPr/>
        </p:nvPicPr>
        <p:blipFill>
          <a:blip r:embed="rId3"/>
          <a:srcRect/>
          <a:stretch>
            <a:fillRect/>
          </a:stretch>
        </p:blipFill>
        <p:spPr bwMode="auto">
          <a:xfrm>
            <a:off x="1231900" y="3011488"/>
            <a:ext cx="952500" cy="952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6196"/>
                                        </p:tgtEl>
                                        <p:attrNameLst>
                                          <p:attrName>style.visibility</p:attrName>
                                        </p:attrNameLst>
                                      </p:cBhvr>
                                      <p:to>
                                        <p:strVal val="visible"/>
                                      </p:to>
                                    </p:set>
                                    <p:animEffect transition="in" filter="checkerboard(across)">
                                      <p:cBhvr>
                                        <p:cTn id="7" dur="500"/>
                                        <p:tgtEl>
                                          <p:spTgt spid="136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600" smtClean="0">
                <a:solidFill>
                  <a:srgbClr val="FF6600"/>
                </a:solidFill>
              </a:rPr>
              <a:t>Research</a:t>
            </a:r>
          </a:p>
        </p:txBody>
      </p:sp>
      <p:sp>
        <p:nvSpPr>
          <p:cNvPr id="14339" name="Rectangle 3"/>
          <p:cNvSpPr>
            <a:spLocks noGrp="1" noChangeArrowheads="1"/>
          </p:cNvSpPr>
          <p:nvPr>
            <p:ph type="body" idx="4294967295"/>
          </p:nvPr>
        </p:nvSpPr>
        <p:spPr>
          <a:xfrm>
            <a:off x="0" y="762000"/>
            <a:ext cx="9144000" cy="2209800"/>
          </a:xfrm>
        </p:spPr>
        <p:txBody>
          <a:bodyPr/>
          <a:lstStyle/>
          <a:p>
            <a:pPr eaLnBrk="1" hangingPunct="1">
              <a:lnSpc>
                <a:spcPct val="90000"/>
              </a:lnSpc>
              <a:buFontTx/>
              <a:buNone/>
            </a:pPr>
            <a:r>
              <a:rPr lang="en-US" i="0" dirty="0" smtClean="0"/>
              <a:t>Installing software</a:t>
            </a:r>
          </a:p>
          <a:p>
            <a:pPr eaLnBrk="1" hangingPunct="1">
              <a:lnSpc>
                <a:spcPct val="90000"/>
              </a:lnSpc>
              <a:buFontTx/>
              <a:buNone/>
            </a:pPr>
            <a:r>
              <a:rPr lang="en-US" sz="2800" dirty="0" smtClean="0"/>
              <a:t>“Due to system wide standardization, users may not be able to download stand-alone applications from the Internet.”</a:t>
            </a:r>
          </a:p>
        </p:txBody>
      </p:sp>
      <p:sp>
        <p:nvSpPr>
          <p:cNvPr id="138244" name="Rectangle 4"/>
          <p:cNvSpPr>
            <a:spLocks noChangeArrowheads="1"/>
          </p:cNvSpPr>
          <p:nvPr/>
        </p:nvSpPr>
        <p:spPr bwMode="auto">
          <a:xfrm>
            <a:off x="0" y="2514600"/>
            <a:ext cx="9144000" cy="31242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Installed software may compromise security and/or interfere with necessary systems software (virus scanner, email client</a:t>
            </a:r>
            <a:r>
              <a:rPr lang="en-US" sz="2800" dirty="0" smtClean="0"/>
              <a:t>).</a:t>
            </a:r>
          </a:p>
          <a:p>
            <a:pPr marL="342900" indent="-342900" eaLnBrk="1" hangingPunct="1">
              <a:spcBef>
                <a:spcPct val="20000"/>
              </a:spcBef>
              <a:buFontTx/>
              <a:buChar char="•"/>
            </a:pPr>
            <a:r>
              <a:rPr lang="en-US" sz="2800" dirty="0" smtClean="0"/>
              <a:t>To ensure proper licensing, classroom software must be purchased through appropriate FSD145 funding sources</a:t>
            </a:r>
            <a:r>
              <a:rPr lang="en-US" sz="3200" dirty="0" smtClean="0"/>
              <a:t>.</a:t>
            </a:r>
            <a:endParaRPr lang="en-US" sz="3200" dirty="0"/>
          </a:p>
        </p:txBody>
      </p:sp>
      <p:pic>
        <p:nvPicPr>
          <p:cNvPr id="14341" name="Picture 5" descr="spacer"/>
          <p:cNvPicPr>
            <a:picLocks noChangeAspect="1" noChangeArrowheads="1"/>
          </p:cNvPicPr>
          <p:nvPr/>
        </p:nvPicPr>
        <p:blipFill>
          <a:blip r:embed="rId3"/>
          <a:srcRect/>
          <a:stretch>
            <a:fillRect/>
          </a:stretch>
        </p:blipFill>
        <p:spPr bwMode="auto">
          <a:xfrm>
            <a:off x="1231900" y="3011488"/>
            <a:ext cx="952500" cy="952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8244"/>
                                        </p:tgtEl>
                                        <p:attrNameLst>
                                          <p:attrName>style.visibility</p:attrName>
                                        </p:attrNameLst>
                                      </p:cBhvr>
                                      <p:to>
                                        <p:strVal val="visible"/>
                                      </p:to>
                                    </p:set>
                                    <p:animEffect transition="in" filter="checkerboard(across)">
                                      <p:cBhvr>
                                        <p:cTn id="7" dur="500"/>
                                        <p:tgtEl>
                                          <p:spTgt spid="138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600" smtClean="0">
                <a:solidFill>
                  <a:srgbClr val="FF6600"/>
                </a:solidFill>
              </a:rPr>
              <a:t>Research</a:t>
            </a:r>
          </a:p>
        </p:txBody>
      </p:sp>
      <p:sp>
        <p:nvSpPr>
          <p:cNvPr id="15363" name="Rectangle 3"/>
          <p:cNvSpPr>
            <a:spLocks noGrp="1" noChangeArrowheads="1"/>
          </p:cNvSpPr>
          <p:nvPr>
            <p:ph type="body" idx="4294967295"/>
          </p:nvPr>
        </p:nvSpPr>
        <p:spPr>
          <a:xfrm>
            <a:off x="0" y="762000"/>
            <a:ext cx="9144000" cy="2209800"/>
          </a:xfrm>
        </p:spPr>
        <p:txBody>
          <a:bodyPr/>
          <a:lstStyle/>
          <a:p>
            <a:pPr eaLnBrk="1" hangingPunct="1">
              <a:lnSpc>
                <a:spcPct val="90000"/>
              </a:lnSpc>
              <a:buFontTx/>
              <a:buNone/>
            </a:pPr>
            <a:r>
              <a:rPr lang="en-US" i="0" dirty="0" smtClean="0"/>
              <a:t>Honoring copyright protections</a:t>
            </a:r>
          </a:p>
          <a:p>
            <a:pPr eaLnBrk="1" hangingPunct="1">
              <a:lnSpc>
                <a:spcPct val="90000"/>
              </a:lnSpc>
              <a:buFontTx/>
              <a:buNone/>
            </a:pPr>
            <a:r>
              <a:rPr lang="en-US" sz="2800" dirty="0" smtClean="0"/>
              <a:t>“Use of copyright or proprietary information without permission of the author is prohibited.”</a:t>
            </a:r>
          </a:p>
        </p:txBody>
      </p:sp>
      <p:sp>
        <p:nvSpPr>
          <p:cNvPr id="140292" name="Rectangle 4"/>
          <p:cNvSpPr>
            <a:spLocks noChangeArrowheads="1"/>
          </p:cNvSpPr>
          <p:nvPr/>
        </p:nvSpPr>
        <p:spPr bwMode="auto">
          <a:xfrm>
            <a:off x="0" y="2209800"/>
            <a:ext cx="9144000" cy="38100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Lesson plans and other documents are considered “work for hire” and the district holds the copyright for those materials.</a:t>
            </a:r>
          </a:p>
          <a:p>
            <a:pPr marL="342900" indent="-342900" eaLnBrk="1" hangingPunct="1">
              <a:spcBef>
                <a:spcPct val="20000"/>
              </a:spcBef>
              <a:buFontTx/>
              <a:buChar char="•"/>
            </a:pPr>
            <a:r>
              <a:rPr lang="en-US" sz="2800" dirty="0" smtClean="0"/>
              <a:t>It </a:t>
            </a:r>
            <a:r>
              <a:rPr lang="en-US" sz="2800" dirty="0"/>
              <a:t>is up to the teacher to determine if the downloaded material is in the public domain.</a:t>
            </a:r>
          </a:p>
          <a:p>
            <a:pPr marL="342900" indent="-342900" eaLnBrk="1" hangingPunct="1">
              <a:spcBef>
                <a:spcPct val="20000"/>
              </a:spcBef>
              <a:buFontTx/>
              <a:buChar char="•"/>
            </a:pPr>
            <a:r>
              <a:rPr lang="en-US" sz="2800" dirty="0"/>
              <a:t>It is illegal to reproduce another’s work </a:t>
            </a:r>
            <a:r>
              <a:rPr lang="en-US" sz="2800" dirty="0" smtClean="0"/>
              <a:t>without </a:t>
            </a:r>
            <a:r>
              <a:rPr lang="en-US" sz="2800" dirty="0"/>
              <a:t>permission.</a:t>
            </a:r>
          </a:p>
          <a:p>
            <a:pPr marL="342900" indent="-342900" eaLnBrk="1" hangingPunct="1">
              <a:spcBef>
                <a:spcPct val="20000"/>
              </a:spcBef>
              <a:buFontTx/>
              <a:buChar char="•"/>
            </a:pPr>
            <a:r>
              <a:rPr lang="en-US" sz="2800" dirty="0" smtClean="0"/>
              <a:t>It </a:t>
            </a:r>
            <a:r>
              <a:rPr lang="en-US" sz="2800" dirty="0"/>
              <a:t>is illegal to remove copyright notices</a:t>
            </a:r>
            <a:r>
              <a:rPr lang="en-US" sz="2800" dirty="0" smtClean="0"/>
              <a:t>.</a:t>
            </a:r>
            <a:endParaRPr lang="en-US" sz="2800" dirty="0"/>
          </a:p>
        </p:txBody>
      </p:sp>
      <p:pic>
        <p:nvPicPr>
          <p:cNvPr id="15365" name="Picture 5" descr="spacer"/>
          <p:cNvPicPr>
            <a:picLocks noChangeAspect="1" noChangeArrowheads="1"/>
          </p:cNvPicPr>
          <p:nvPr/>
        </p:nvPicPr>
        <p:blipFill>
          <a:blip r:embed="rId3"/>
          <a:srcRect/>
          <a:stretch>
            <a:fillRect/>
          </a:stretch>
        </p:blipFill>
        <p:spPr bwMode="auto">
          <a:xfrm>
            <a:off x="1231900" y="3011488"/>
            <a:ext cx="952500" cy="952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0292"/>
                                        </p:tgtEl>
                                        <p:attrNameLst>
                                          <p:attrName>style.visibility</p:attrName>
                                        </p:attrNameLst>
                                      </p:cBhvr>
                                      <p:to>
                                        <p:strVal val="visible"/>
                                      </p:to>
                                    </p:set>
                                    <p:animEffect transition="in" filter="checkerboard(across)">
                                      <p:cBhvr>
                                        <p:cTn id="7" dur="500"/>
                                        <p:tgtEl>
                                          <p:spTgt spid="140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600" dirty="0" smtClean="0">
                <a:solidFill>
                  <a:srgbClr val="FF6600"/>
                </a:solidFill>
              </a:rPr>
              <a:t>Classroom Enrichment</a:t>
            </a:r>
            <a:endParaRPr lang="en-US" sz="3600" dirty="0" smtClean="0">
              <a:solidFill>
                <a:srgbClr val="FF6600"/>
              </a:solidFill>
            </a:endParaRPr>
          </a:p>
        </p:txBody>
      </p:sp>
      <p:sp>
        <p:nvSpPr>
          <p:cNvPr id="15363" name="Rectangle 3"/>
          <p:cNvSpPr>
            <a:spLocks noGrp="1" noChangeArrowheads="1"/>
          </p:cNvSpPr>
          <p:nvPr>
            <p:ph type="body" idx="4294967295"/>
          </p:nvPr>
        </p:nvSpPr>
        <p:spPr>
          <a:xfrm>
            <a:off x="0" y="762000"/>
            <a:ext cx="9144000" cy="533400"/>
          </a:xfrm>
        </p:spPr>
        <p:txBody>
          <a:bodyPr/>
          <a:lstStyle/>
          <a:p>
            <a:pPr eaLnBrk="1" hangingPunct="1">
              <a:lnSpc>
                <a:spcPct val="90000"/>
              </a:lnSpc>
              <a:buFontTx/>
              <a:buNone/>
            </a:pPr>
            <a:r>
              <a:rPr lang="en-US" i="0" dirty="0" smtClean="0"/>
              <a:t>Terms of Service</a:t>
            </a:r>
            <a:endParaRPr lang="en-US" i="0" dirty="0" smtClean="0"/>
          </a:p>
        </p:txBody>
      </p:sp>
      <p:sp>
        <p:nvSpPr>
          <p:cNvPr id="140292" name="Rectangle 4"/>
          <p:cNvSpPr>
            <a:spLocks noChangeArrowheads="1"/>
          </p:cNvSpPr>
          <p:nvPr/>
        </p:nvSpPr>
        <p:spPr bwMode="auto">
          <a:xfrm>
            <a:off x="0" y="1295400"/>
            <a:ext cx="9144000" cy="47244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smtClean="0"/>
              <a:t>Software and services terms of service are legally binding contracts between the end user and the provider.  Teachers cannot enter into these contracts on behalf of FSD145.</a:t>
            </a:r>
          </a:p>
          <a:p>
            <a:pPr marL="342900" indent="-342900" eaLnBrk="1" hangingPunct="1">
              <a:spcBef>
                <a:spcPct val="20000"/>
              </a:spcBef>
              <a:buFontTx/>
              <a:buChar char="•"/>
            </a:pPr>
            <a:r>
              <a:rPr lang="en-US" sz="2800" dirty="0" smtClean="0"/>
              <a:t>Services that are licensed for personal or private use may not be used for instruction, incentive, or extracurricular activities.  Examples of illegal services include Netflix, Amazon Prime, Pandora, Spotify, etc.</a:t>
            </a:r>
            <a:endParaRPr lang="en-US" sz="2800" dirty="0"/>
          </a:p>
        </p:txBody>
      </p:sp>
      <p:pic>
        <p:nvPicPr>
          <p:cNvPr id="15365" name="Picture 5" descr="spacer"/>
          <p:cNvPicPr>
            <a:picLocks noChangeAspect="1" noChangeArrowheads="1"/>
          </p:cNvPicPr>
          <p:nvPr/>
        </p:nvPicPr>
        <p:blipFill>
          <a:blip r:embed="rId3"/>
          <a:srcRect/>
          <a:stretch>
            <a:fillRect/>
          </a:stretch>
        </p:blipFill>
        <p:spPr bwMode="auto">
          <a:xfrm>
            <a:off x="1231900" y="3011488"/>
            <a:ext cx="952500" cy="9525"/>
          </a:xfrm>
          <a:prstGeom prst="rect">
            <a:avLst/>
          </a:prstGeom>
          <a:noFill/>
          <a:ln w="9525">
            <a:noFill/>
            <a:miter lim="800000"/>
            <a:headEnd/>
            <a:tailEnd/>
          </a:ln>
        </p:spPr>
      </p:pic>
    </p:spTree>
    <p:extLst>
      <p:ext uri="{BB962C8B-B14F-4D97-AF65-F5344CB8AC3E}">
        <p14:creationId xmlns:p14="http://schemas.microsoft.com/office/powerpoint/2010/main" val="2088472261"/>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0292"/>
                                        </p:tgtEl>
                                        <p:attrNameLst>
                                          <p:attrName>style.visibility</p:attrName>
                                        </p:attrNameLst>
                                      </p:cBhvr>
                                      <p:to>
                                        <p:strVal val="visible"/>
                                      </p:to>
                                    </p:set>
                                    <p:animEffect transition="in" filter="checkerboard(across)">
                                      <p:cBhvr>
                                        <p:cTn id="7" dur="500"/>
                                        <p:tgtEl>
                                          <p:spTgt spid="140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600" dirty="0" smtClean="0">
                <a:solidFill>
                  <a:srgbClr val="FF6600"/>
                </a:solidFill>
              </a:rPr>
              <a:t>Classroom Enrichment</a:t>
            </a:r>
            <a:endParaRPr lang="en-US" sz="3600" dirty="0" smtClean="0">
              <a:solidFill>
                <a:srgbClr val="FF6600"/>
              </a:solidFill>
            </a:endParaRPr>
          </a:p>
        </p:txBody>
      </p:sp>
      <p:sp>
        <p:nvSpPr>
          <p:cNvPr id="15363" name="Rectangle 3"/>
          <p:cNvSpPr>
            <a:spLocks noGrp="1" noChangeArrowheads="1"/>
          </p:cNvSpPr>
          <p:nvPr>
            <p:ph type="body" idx="4294967295"/>
          </p:nvPr>
        </p:nvSpPr>
        <p:spPr>
          <a:xfrm>
            <a:off x="0" y="762000"/>
            <a:ext cx="9144000" cy="533400"/>
          </a:xfrm>
        </p:spPr>
        <p:txBody>
          <a:bodyPr/>
          <a:lstStyle/>
          <a:p>
            <a:pPr eaLnBrk="1" hangingPunct="1">
              <a:lnSpc>
                <a:spcPct val="90000"/>
              </a:lnSpc>
              <a:buFontTx/>
              <a:buNone/>
            </a:pPr>
            <a:r>
              <a:rPr lang="en-US" i="0" dirty="0" smtClean="0"/>
              <a:t>Video</a:t>
            </a:r>
            <a:endParaRPr lang="en-US" i="0" dirty="0" smtClean="0"/>
          </a:p>
        </p:txBody>
      </p:sp>
      <p:sp>
        <p:nvSpPr>
          <p:cNvPr id="140292" name="Rectangle 4"/>
          <p:cNvSpPr>
            <a:spLocks noChangeArrowheads="1"/>
          </p:cNvSpPr>
          <p:nvPr/>
        </p:nvSpPr>
        <p:spPr bwMode="auto">
          <a:xfrm>
            <a:off x="0" y="1295400"/>
            <a:ext cx="9144000" cy="47244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Teachers are expected to get pre-approval from the building principal to show videos in class.  The </a:t>
            </a:r>
            <a:r>
              <a:rPr lang="en-US" sz="2800" dirty="0" smtClean="0"/>
              <a:t>form requires an explanation of how the video will support the lesson and curriculum.  This is not required for adopted curriculum products.</a:t>
            </a:r>
            <a:endParaRPr lang="en-US" sz="2800" dirty="0"/>
          </a:p>
          <a:p>
            <a:pPr marL="342900" indent="-342900" eaLnBrk="1" hangingPunct="1">
              <a:spcBef>
                <a:spcPct val="20000"/>
              </a:spcBef>
              <a:buFontTx/>
              <a:buChar char="•"/>
            </a:pPr>
            <a:r>
              <a:rPr lang="en-US" sz="2800" dirty="0" smtClean="0"/>
              <a:t>Teachers should use </a:t>
            </a:r>
            <a:r>
              <a:rPr lang="en-US" sz="2800" dirty="0" err="1" smtClean="0"/>
              <a:t>TeacherTube</a:t>
            </a:r>
            <a:r>
              <a:rPr lang="en-US" sz="2800" dirty="0" smtClean="0"/>
              <a:t>, TED, PBS, Khan Academy and similar resources that are acceptable for public viewing when streaming media.</a:t>
            </a:r>
          </a:p>
        </p:txBody>
      </p:sp>
      <p:pic>
        <p:nvPicPr>
          <p:cNvPr id="15365" name="Picture 5" descr="spacer"/>
          <p:cNvPicPr>
            <a:picLocks noChangeAspect="1" noChangeArrowheads="1"/>
          </p:cNvPicPr>
          <p:nvPr/>
        </p:nvPicPr>
        <p:blipFill>
          <a:blip r:embed="rId3"/>
          <a:srcRect/>
          <a:stretch>
            <a:fillRect/>
          </a:stretch>
        </p:blipFill>
        <p:spPr bwMode="auto">
          <a:xfrm>
            <a:off x="1231900" y="3011488"/>
            <a:ext cx="952500" cy="9525"/>
          </a:xfrm>
          <a:prstGeom prst="rect">
            <a:avLst/>
          </a:prstGeom>
          <a:noFill/>
          <a:ln w="9525">
            <a:noFill/>
            <a:miter lim="800000"/>
            <a:headEnd/>
            <a:tailEnd/>
          </a:ln>
        </p:spPr>
      </p:pic>
    </p:spTree>
    <p:extLst>
      <p:ext uri="{BB962C8B-B14F-4D97-AF65-F5344CB8AC3E}">
        <p14:creationId xmlns:p14="http://schemas.microsoft.com/office/powerpoint/2010/main" val="1343643773"/>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0292"/>
                                        </p:tgtEl>
                                        <p:attrNameLst>
                                          <p:attrName>style.visibility</p:attrName>
                                        </p:attrNameLst>
                                      </p:cBhvr>
                                      <p:to>
                                        <p:strVal val="visible"/>
                                      </p:to>
                                    </p:set>
                                    <p:animEffect transition="in" filter="checkerboard(across)">
                                      <p:cBhvr>
                                        <p:cTn id="7" dur="500"/>
                                        <p:tgtEl>
                                          <p:spTgt spid="140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600" smtClean="0">
                <a:solidFill>
                  <a:srgbClr val="FF6600"/>
                </a:solidFill>
              </a:rPr>
              <a:t>Resources</a:t>
            </a:r>
          </a:p>
        </p:txBody>
      </p:sp>
      <p:sp>
        <p:nvSpPr>
          <p:cNvPr id="16387" name="Rectangle 3"/>
          <p:cNvSpPr>
            <a:spLocks noGrp="1" noChangeArrowheads="1"/>
          </p:cNvSpPr>
          <p:nvPr>
            <p:ph type="body" idx="1"/>
          </p:nvPr>
        </p:nvSpPr>
        <p:spPr/>
        <p:txBody>
          <a:bodyPr/>
          <a:lstStyle/>
          <a:p>
            <a:pPr eaLnBrk="1" hangingPunct="1"/>
            <a:r>
              <a:rPr lang="en-US" dirty="0" smtClean="0"/>
              <a:t>Board Policy 623.5</a:t>
            </a:r>
          </a:p>
          <a:p>
            <a:pPr eaLnBrk="1" hangingPunct="1"/>
            <a:r>
              <a:rPr lang="en-US" dirty="0" smtClean="0"/>
              <a:t>Building Administrator</a:t>
            </a:r>
          </a:p>
          <a:p>
            <a:pPr eaLnBrk="1" hangingPunct="1"/>
            <a:r>
              <a:rPr lang="en-US" dirty="0" smtClean="0"/>
              <a:t>Technology Department (extension 12140)</a:t>
            </a:r>
          </a:p>
          <a:p>
            <a:pPr eaLnBrk="1" hangingPunct="1"/>
            <a:r>
              <a:rPr lang="en-US" dirty="0"/>
              <a:t>Technology Help Desk</a:t>
            </a:r>
            <a:br>
              <a:rPr lang="en-US" dirty="0"/>
            </a:br>
            <a:r>
              <a:rPr lang="en-US" dirty="0"/>
              <a:t>(email Barb </a:t>
            </a:r>
            <a:r>
              <a:rPr lang="en-US" dirty="0" err="1"/>
              <a:t>Oberle</a:t>
            </a:r>
            <a:r>
              <a:rPr lang="en-US" dirty="0"/>
              <a:t> – </a:t>
            </a:r>
            <a:r>
              <a:rPr lang="en-US" dirty="0">
                <a:hlinkClick r:id="rId2"/>
              </a:rPr>
              <a:t>barb.oberle@fsd145.org</a:t>
            </a:r>
            <a:r>
              <a:rPr lang="en-US" dirty="0"/>
              <a:t>) </a:t>
            </a:r>
          </a:p>
          <a:p>
            <a:pPr eaLnBrk="1" hangingPunct="1"/>
            <a:r>
              <a:rPr lang="en-US" dirty="0" smtClean="0"/>
              <a:t>Technology </a:t>
            </a:r>
            <a:r>
              <a:rPr lang="en-US" dirty="0" smtClean="0"/>
              <a:t>Integration Coordinator</a:t>
            </a:r>
            <a:br>
              <a:rPr lang="en-US" dirty="0" smtClean="0"/>
            </a:br>
            <a:r>
              <a:rPr lang="en-US" dirty="0" smtClean="0"/>
              <a:t>(email </a:t>
            </a:r>
            <a:r>
              <a:rPr lang="en-US" dirty="0" smtClean="0">
                <a:hlinkClick r:id="rId3"/>
              </a:rPr>
              <a:t>tim.mangan@fsd145.org</a:t>
            </a:r>
            <a:r>
              <a:rPr lang="en-US" dirty="0" smtClean="0"/>
              <a:t>)</a:t>
            </a:r>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0" y="3124200"/>
            <a:ext cx="9144000" cy="533400"/>
          </a:xfrm>
        </p:spPr>
        <p:txBody>
          <a:bodyPr/>
          <a:lstStyle/>
          <a:p>
            <a:pPr eaLnBrk="1" hangingPunct="1"/>
            <a:r>
              <a:rPr lang="en-US" sz="3200" smtClean="0">
                <a:solidFill>
                  <a:schemeClr val="tx1"/>
                </a:solidFill>
                <a:latin typeface="Arial" charset="0"/>
              </a:rPr>
              <a:t>Computer Training</a:t>
            </a:r>
          </a:p>
        </p:txBody>
      </p:sp>
      <p:sp>
        <p:nvSpPr>
          <p:cNvPr id="145411" name="Rectangle 3"/>
          <p:cNvSpPr>
            <a:spLocks noGrp="1" noChangeArrowheads="1"/>
          </p:cNvSpPr>
          <p:nvPr>
            <p:ph type="subTitle" idx="1"/>
          </p:nvPr>
        </p:nvSpPr>
        <p:spPr>
          <a:xfrm>
            <a:off x="39688" y="3657600"/>
            <a:ext cx="9104312" cy="457200"/>
          </a:xfrm>
        </p:spPr>
        <p:txBody>
          <a:bodyPr/>
          <a:lstStyle/>
          <a:p>
            <a:pPr eaLnBrk="1" hangingPunct="1"/>
            <a:r>
              <a:rPr lang="en-US" smtClean="0"/>
              <a:t>Acceptable Use of Computers and Software</a:t>
            </a:r>
          </a:p>
        </p:txBody>
      </p:sp>
      <p:sp>
        <p:nvSpPr>
          <p:cNvPr id="145412" name="Text Box 4"/>
          <p:cNvSpPr txBox="1">
            <a:spLocks noChangeArrowheads="1"/>
          </p:cNvSpPr>
          <p:nvPr/>
        </p:nvSpPr>
        <p:spPr bwMode="auto">
          <a:xfrm>
            <a:off x="762000" y="5715000"/>
            <a:ext cx="4876800" cy="641350"/>
          </a:xfrm>
          <a:prstGeom prst="rect">
            <a:avLst/>
          </a:prstGeom>
          <a:noFill/>
          <a:ln w="9525">
            <a:noFill/>
            <a:miter lim="800000"/>
            <a:headEnd/>
            <a:tailEnd/>
          </a:ln>
        </p:spPr>
        <p:txBody>
          <a:bodyPr>
            <a:spAutoFit/>
          </a:bodyPr>
          <a:lstStyle/>
          <a:p>
            <a:pPr>
              <a:spcBef>
                <a:spcPct val="50000"/>
              </a:spcBef>
            </a:pPr>
            <a:r>
              <a:rPr lang="en-US" dirty="0"/>
              <a:t>Tim </a:t>
            </a:r>
            <a:r>
              <a:rPr lang="en-US" dirty="0" err="1"/>
              <a:t>Mangan</a:t>
            </a:r>
            <a:r>
              <a:rPr lang="en-US" dirty="0"/>
              <a:t/>
            </a:r>
            <a:br>
              <a:rPr lang="en-US" dirty="0"/>
            </a:br>
            <a:r>
              <a:rPr lang="en-US" dirty="0"/>
              <a:t>FSD#145 </a:t>
            </a:r>
            <a:r>
              <a:rPr lang="en-US" dirty="0" smtClean="0"/>
              <a:t>Technology Integration Coordinator</a:t>
            </a:r>
            <a:endParaRPr lang="en-US" dirty="0"/>
          </a:p>
        </p:txBody>
      </p:sp>
      <p:sp>
        <p:nvSpPr>
          <p:cNvPr id="17413" name="Text Box 5"/>
          <p:cNvSpPr txBox="1">
            <a:spLocks noChangeArrowheads="1"/>
          </p:cNvSpPr>
          <p:nvPr/>
        </p:nvSpPr>
        <p:spPr bwMode="auto">
          <a:xfrm>
            <a:off x="0" y="2559050"/>
            <a:ext cx="9144000" cy="641350"/>
          </a:xfrm>
          <a:prstGeom prst="rect">
            <a:avLst/>
          </a:prstGeom>
          <a:noFill/>
          <a:ln w="9525">
            <a:noFill/>
            <a:miter lim="800000"/>
            <a:headEnd/>
            <a:tailEnd/>
          </a:ln>
        </p:spPr>
        <p:txBody>
          <a:bodyPr>
            <a:spAutoFit/>
          </a:bodyPr>
          <a:lstStyle/>
          <a:p>
            <a:pPr>
              <a:spcBef>
                <a:spcPct val="50000"/>
              </a:spcBef>
            </a:pPr>
            <a:r>
              <a:rPr lang="en-US" sz="3600">
                <a:solidFill>
                  <a:srgbClr val="FF6600"/>
                </a:solidFill>
                <a:latin typeface="Arial Black" pitchFamily="34" charset="0"/>
              </a:rPr>
              <a:t>New Teacher Academy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checkerboard(across)">
                                      <p:cBhvr>
                                        <p:cTn id="7" dur="500"/>
                                        <p:tgtEl>
                                          <p:spTgt spid="145411">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5412"/>
                                        </p:tgtEl>
                                        <p:attrNameLst>
                                          <p:attrName>style.visibility</p:attrName>
                                        </p:attrNameLst>
                                      </p:cBhvr>
                                      <p:to>
                                        <p:strVal val="visible"/>
                                      </p:to>
                                    </p:set>
                                    <p:animEffect transition="in" filter="fade">
                                      <p:cBhvr>
                                        <p:cTn id="11" dur="2000"/>
                                        <p:tgtEl>
                                          <p:spTgt spid="145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3600" smtClean="0">
                <a:solidFill>
                  <a:srgbClr val="FF6600"/>
                </a:solidFill>
              </a:rPr>
              <a:t>Board Policy 623.5</a:t>
            </a:r>
          </a:p>
        </p:txBody>
      </p:sp>
      <p:sp>
        <p:nvSpPr>
          <p:cNvPr id="4099" name="Rectangle 3"/>
          <p:cNvSpPr>
            <a:spLocks noGrp="1" noChangeArrowheads="1"/>
          </p:cNvSpPr>
          <p:nvPr>
            <p:ph type="body" idx="1"/>
          </p:nvPr>
        </p:nvSpPr>
        <p:spPr>
          <a:xfrm>
            <a:off x="0" y="762000"/>
            <a:ext cx="9144000" cy="4800600"/>
          </a:xfrm>
        </p:spPr>
        <p:txBody>
          <a:bodyPr/>
          <a:lstStyle/>
          <a:p>
            <a:pPr eaLnBrk="1" hangingPunct="1">
              <a:lnSpc>
                <a:spcPct val="90000"/>
              </a:lnSpc>
            </a:pPr>
            <a:r>
              <a:rPr lang="en-US" i="0" dirty="0" smtClean="0"/>
              <a:t>FSD#145 board policy explains that </a:t>
            </a:r>
            <a:r>
              <a:rPr lang="en-US" dirty="0" smtClean="0"/>
              <a:t>“All use of electronic networks shall be consistent with the District’s goal of promoting educational excellence by facilitating resource sharing, innovation, and communication.”</a:t>
            </a:r>
          </a:p>
          <a:p>
            <a:pPr eaLnBrk="1" hangingPunct="1">
              <a:lnSpc>
                <a:spcPct val="90000"/>
              </a:lnSpc>
              <a:buFontTx/>
              <a:buNone/>
            </a:pPr>
            <a:endParaRPr lang="en-US" dirty="0" smtClean="0"/>
          </a:p>
          <a:p>
            <a:pPr eaLnBrk="1" hangingPunct="1">
              <a:lnSpc>
                <a:spcPct val="90000"/>
              </a:lnSpc>
            </a:pPr>
            <a:r>
              <a:rPr lang="en-US" i="0" dirty="0" smtClean="0"/>
              <a:t>Communication</a:t>
            </a:r>
          </a:p>
          <a:p>
            <a:pPr eaLnBrk="1" hangingPunct="1">
              <a:lnSpc>
                <a:spcPct val="90000"/>
              </a:lnSpc>
            </a:pPr>
            <a:r>
              <a:rPr lang="en-US" i="0" dirty="0" smtClean="0"/>
              <a:t>Research</a:t>
            </a:r>
          </a:p>
          <a:p>
            <a:pPr eaLnBrk="1" hangingPunct="1">
              <a:lnSpc>
                <a:spcPct val="90000"/>
              </a:lnSpc>
            </a:pPr>
            <a:r>
              <a:rPr lang="en-US" i="0" dirty="0" smtClean="0"/>
              <a:t>Classroom Enrichment</a:t>
            </a:r>
            <a:endParaRPr lang="en-US" i="0" dirty="0" smtClean="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pPr eaLnBrk="1" hangingPunct="1"/>
            <a:r>
              <a:rPr lang="en-US" sz="3600" smtClean="0">
                <a:solidFill>
                  <a:srgbClr val="FF6600"/>
                </a:solidFill>
              </a:rPr>
              <a:t>Communication</a:t>
            </a:r>
          </a:p>
        </p:txBody>
      </p:sp>
      <p:sp>
        <p:nvSpPr>
          <p:cNvPr id="5123" name="Rectangle 5"/>
          <p:cNvSpPr>
            <a:spLocks noGrp="1" noChangeArrowheads="1"/>
          </p:cNvSpPr>
          <p:nvPr>
            <p:ph type="body" idx="1"/>
          </p:nvPr>
        </p:nvSpPr>
        <p:spPr/>
        <p:txBody>
          <a:bodyPr/>
          <a:lstStyle/>
          <a:p>
            <a:pPr eaLnBrk="1" hangingPunct="1"/>
            <a:r>
              <a:rPr lang="en-US" i="0" dirty="0" smtClean="0"/>
              <a:t>Personal communication</a:t>
            </a:r>
          </a:p>
          <a:p>
            <a:pPr eaLnBrk="1" hangingPunct="1"/>
            <a:r>
              <a:rPr lang="en-US" i="0" dirty="0" smtClean="0"/>
              <a:t>Security concerns</a:t>
            </a:r>
          </a:p>
          <a:p>
            <a:pPr eaLnBrk="1" hangingPunct="1"/>
            <a:r>
              <a:rPr lang="en-US" i="0" dirty="0" smtClean="0"/>
              <a:t>Personal privacy</a:t>
            </a:r>
          </a:p>
          <a:p>
            <a:pPr eaLnBrk="1" hangingPunct="1"/>
            <a:r>
              <a:rPr lang="en-US" i="0" dirty="0" smtClean="0"/>
              <a:t>Confidentiality</a:t>
            </a:r>
          </a:p>
          <a:p>
            <a:pPr eaLnBrk="1" hangingPunct="1"/>
            <a:r>
              <a:rPr lang="en-US" i="0" dirty="0" smtClean="0"/>
              <a:t>Classroom Websites</a:t>
            </a:r>
          </a:p>
          <a:p>
            <a:pPr eaLnBrk="1" hangingPunct="1"/>
            <a:endParaRPr lang="en-US" dirty="0" smtClean="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600" smtClean="0">
                <a:solidFill>
                  <a:srgbClr val="FF6600"/>
                </a:solidFill>
              </a:rPr>
              <a:t>Communication</a:t>
            </a:r>
          </a:p>
        </p:txBody>
      </p:sp>
      <p:sp>
        <p:nvSpPr>
          <p:cNvPr id="6147" name="Rectangle 3"/>
          <p:cNvSpPr>
            <a:spLocks noGrp="1" noChangeArrowheads="1"/>
          </p:cNvSpPr>
          <p:nvPr>
            <p:ph type="body" idx="4294967295"/>
          </p:nvPr>
        </p:nvSpPr>
        <p:spPr>
          <a:xfrm>
            <a:off x="0" y="762000"/>
            <a:ext cx="9144000" cy="2209800"/>
          </a:xfrm>
        </p:spPr>
        <p:txBody>
          <a:bodyPr/>
          <a:lstStyle/>
          <a:p>
            <a:pPr eaLnBrk="1" hangingPunct="1">
              <a:lnSpc>
                <a:spcPct val="90000"/>
              </a:lnSpc>
              <a:buFontTx/>
              <a:buNone/>
            </a:pPr>
            <a:r>
              <a:rPr lang="en-US" sz="2800" i="0" dirty="0" smtClean="0"/>
              <a:t>Personal communication</a:t>
            </a:r>
          </a:p>
          <a:p>
            <a:pPr eaLnBrk="1" hangingPunct="1">
              <a:lnSpc>
                <a:spcPct val="90000"/>
              </a:lnSpc>
              <a:buFontTx/>
              <a:buNone/>
            </a:pPr>
            <a:r>
              <a:rPr lang="en-US" sz="2400" dirty="0" smtClean="0"/>
              <a:t>“</a:t>
            </a:r>
            <a:r>
              <a:rPr lang="en-US" sz="2800" dirty="0" smtClean="0"/>
              <a:t>The Internet, Intranet, electronic mail, and computer access are to be used only for business pertaining to the Freeport School District, with allowance made for modest amounts of incidental personal use. </a:t>
            </a:r>
            <a:r>
              <a:rPr lang="en-US" sz="2400" dirty="0" smtClean="0"/>
              <a:t>”</a:t>
            </a:r>
          </a:p>
        </p:txBody>
      </p:sp>
      <p:sp>
        <p:nvSpPr>
          <p:cNvPr id="125956" name="Rectangle 4"/>
          <p:cNvSpPr>
            <a:spLocks noChangeArrowheads="1"/>
          </p:cNvSpPr>
          <p:nvPr/>
        </p:nvSpPr>
        <p:spPr bwMode="auto">
          <a:xfrm>
            <a:off x="0" y="2819400"/>
            <a:ext cx="9144000" cy="33528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Most classrooms will not have a phone</a:t>
            </a:r>
            <a:r>
              <a:rPr lang="en-US" sz="2800" dirty="0" smtClean="0"/>
              <a:t>.</a:t>
            </a:r>
            <a:endParaRPr lang="en-US" sz="2800" dirty="0"/>
          </a:p>
          <a:p>
            <a:pPr marL="342900" indent="-342900" eaLnBrk="1" hangingPunct="1">
              <a:spcBef>
                <a:spcPct val="20000"/>
              </a:spcBef>
              <a:buFontTx/>
              <a:buChar char="•"/>
            </a:pPr>
            <a:r>
              <a:rPr lang="en-US" sz="2800" dirty="0"/>
              <a:t>Email is often less disruptive than answering a cell phone</a:t>
            </a:r>
            <a:r>
              <a:rPr lang="en-US" sz="2800" dirty="0" smtClean="0"/>
              <a:t>.</a:t>
            </a:r>
          </a:p>
          <a:p>
            <a:pPr marL="342900" indent="-342900" eaLnBrk="1" hangingPunct="1">
              <a:spcBef>
                <a:spcPct val="20000"/>
              </a:spcBef>
              <a:buFontTx/>
              <a:buChar char="•"/>
            </a:pPr>
            <a:r>
              <a:rPr lang="en-US" sz="2800" dirty="0" smtClean="0"/>
              <a:t>The use of Skype, Facebook, or other social media is not acceptable for conducting school business (contacting parents).</a:t>
            </a:r>
            <a:endParaRPr lang="en-US" sz="28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5956"/>
                                        </p:tgtEl>
                                        <p:attrNameLst>
                                          <p:attrName>style.visibility</p:attrName>
                                        </p:attrNameLst>
                                      </p:cBhvr>
                                      <p:to>
                                        <p:strVal val="visible"/>
                                      </p:to>
                                    </p:set>
                                    <p:animEffect transition="in" filter="checkerboard(across)">
                                      <p:cBhvr>
                                        <p:cTn id="7" dur="500"/>
                                        <p:tgtEl>
                                          <p:spTgt spid="125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600" smtClean="0">
                <a:solidFill>
                  <a:srgbClr val="FF6600"/>
                </a:solidFill>
              </a:rPr>
              <a:t>Communication</a:t>
            </a:r>
          </a:p>
        </p:txBody>
      </p:sp>
      <p:sp>
        <p:nvSpPr>
          <p:cNvPr id="7171" name="Rectangle 3"/>
          <p:cNvSpPr>
            <a:spLocks noGrp="1" noChangeArrowheads="1"/>
          </p:cNvSpPr>
          <p:nvPr>
            <p:ph type="body" idx="1"/>
          </p:nvPr>
        </p:nvSpPr>
        <p:spPr/>
        <p:txBody>
          <a:bodyPr/>
          <a:lstStyle/>
          <a:p>
            <a:pPr eaLnBrk="1" hangingPunct="1">
              <a:buFontTx/>
              <a:buNone/>
            </a:pPr>
            <a:r>
              <a:rPr lang="en-US" sz="2800" i="0" dirty="0" smtClean="0"/>
              <a:t>Security concerns</a:t>
            </a:r>
          </a:p>
          <a:p>
            <a:pPr eaLnBrk="1" hangingPunct="1"/>
            <a:r>
              <a:rPr lang="en-US" sz="2800" i="0" dirty="0" smtClean="0"/>
              <a:t>Do not share your password. </a:t>
            </a:r>
          </a:p>
          <a:p>
            <a:pPr eaLnBrk="1" hangingPunct="1"/>
            <a:r>
              <a:rPr lang="en-US" sz="2800" i="0" dirty="0" smtClean="0"/>
              <a:t>Change your password when prompted.</a:t>
            </a:r>
          </a:p>
          <a:p>
            <a:pPr eaLnBrk="1" hangingPunct="1"/>
            <a:r>
              <a:rPr lang="en-US" sz="2800" i="0" dirty="0" smtClean="0"/>
              <a:t>Do not keep your password written down .</a:t>
            </a:r>
          </a:p>
          <a:p>
            <a:pPr eaLnBrk="1" hangingPunct="1"/>
            <a:r>
              <a:rPr lang="en-US" sz="2800" i="0" dirty="0" smtClean="0"/>
              <a:t>Use a combination of letters, numbers and even special characters to create your password (@maz1ngpa$$word).</a:t>
            </a:r>
          </a:p>
          <a:p>
            <a:pPr eaLnBrk="1" hangingPunct="1"/>
            <a:r>
              <a:rPr lang="en-US" sz="2800" i="0" dirty="0"/>
              <a:t>Use caution when opening </a:t>
            </a:r>
            <a:r>
              <a:rPr lang="en-US" sz="2800" i="0" dirty="0" smtClean="0"/>
              <a:t>attachments.</a:t>
            </a:r>
            <a:endParaRPr lang="en-US" sz="2800" i="0" dirty="0"/>
          </a:p>
          <a:p>
            <a:pPr eaLnBrk="1" hangingPunct="1"/>
            <a:r>
              <a:rPr lang="en-US" sz="2800" i="0" dirty="0" smtClean="0"/>
              <a:t>Get </a:t>
            </a:r>
            <a:r>
              <a:rPr lang="en-US" sz="2800" i="0" dirty="0"/>
              <a:t>administrator approval before removing district equipment from the </a:t>
            </a:r>
            <a:r>
              <a:rPr lang="en-US" sz="2800" i="0" dirty="0" smtClean="0"/>
              <a:t>school.</a:t>
            </a:r>
            <a:endParaRPr lang="en-US" sz="2800" i="0" dirty="0"/>
          </a:p>
          <a:p>
            <a:pPr eaLnBrk="1" hangingPunct="1"/>
            <a:endParaRPr lang="en-US" i="0" dirty="0" smtClean="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600" smtClean="0">
                <a:solidFill>
                  <a:srgbClr val="FF6600"/>
                </a:solidFill>
              </a:rPr>
              <a:t>Communication</a:t>
            </a:r>
          </a:p>
        </p:txBody>
      </p:sp>
      <p:sp>
        <p:nvSpPr>
          <p:cNvPr id="9219" name="Rectangle 3"/>
          <p:cNvSpPr>
            <a:spLocks noGrp="1" noChangeArrowheads="1"/>
          </p:cNvSpPr>
          <p:nvPr>
            <p:ph type="body" idx="4294967295"/>
          </p:nvPr>
        </p:nvSpPr>
        <p:spPr>
          <a:xfrm>
            <a:off x="0" y="762000"/>
            <a:ext cx="9144000" cy="2209800"/>
          </a:xfrm>
        </p:spPr>
        <p:txBody>
          <a:bodyPr/>
          <a:lstStyle/>
          <a:p>
            <a:pPr eaLnBrk="1" hangingPunct="1">
              <a:buFontTx/>
              <a:buNone/>
            </a:pPr>
            <a:r>
              <a:rPr lang="en-US" i="0" dirty="0" smtClean="0"/>
              <a:t>Personal privacy</a:t>
            </a:r>
          </a:p>
          <a:p>
            <a:pPr eaLnBrk="1" hangingPunct="1">
              <a:buFontTx/>
              <a:buNone/>
            </a:pPr>
            <a:r>
              <a:rPr lang="en-US" sz="2800" dirty="0" smtClean="0"/>
              <a:t>“The District reserves the right to access and disclose the contents of any account on its system, without prior notice or permission from the account’s user. ”</a:t>
            </a:r>
          </a:p>
        </p:txBody>
      </p:sp>
      <p:sp>
        <p:nvSpPr>
          <p:cNvPr id="116740" name="Rectangle 4"/>
          <p:cNvSpPr>
            <a:spLocks noChangeArrowheads="1"/>
          </p:cNvSpPr>
          <p:nvPr/>
        </p:nvSpPr>
        <p:spPr bwMode="auto">
          <a:xfrm>
            <a:off x="0" y="2971800"/>
            <a:ext cx="9144000" cy="27432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Email may be monitored, edited, and/or </a:t>
            </a:r>
            <a:r>
              <a:rPr lang="en-US" sz="2800" dirty="0" smtClean="0"/>
              <a:t>deleted.</a:t>
            </a:r>
            <a:endParaRPr lang="en-US" sz="2800" dirty="0"/>
          </a:p>
          <a:p>
            <a:pPr marL="342900" indent="-342900" eaLnBrk="1" hangingPunct="1">
              <a:spcBef>
                <a:spcPct val="20000"/>
              </a:spcBef>
              <a:buFontTx/>
              <a:buChar char="•"/>
            </a:pPr>
            <a:r>
              <a:rPr lang="en-US" sz="2800" dirty="0"/>
              <a:t>Internet activity is </a:t>
            </a:r>
            <a:r>
              <a:rPr lang="en-US" sz="2800" dirty="0" smtClean="0"/>
              <a:t>logged.</a:t>
            </a:r>
            <a:endParaRPr lang="en-US" sz="2800" dirty="0"/>
          </a:p>
          <a:p>
            <a:pPr marL="342900" indent="-342900" eaLnBrk="1" hangingPunct="1">
              <a:spcBef>
                <a:spcPct val="20000"/>
              </a:spcBef>
              <a:buFontTx/>
              <a:buChar char="•"/>
            </a:pPr>
            <a:r>
              <a:rPr lang="en-US" sz="2800" dirty="0"/>
              <a:t>Files stored on classroom computers and network drives may be monitored, </a:t>
            </a:r>
            <a:r>
              <a:rPr lang="en-US" sz="2800" dirty="0" smtClean="0"/>
              <a:t>edited, and/or </a:t>
            </a:r>
            <a:r>
              <a:rPr lang="en-US" sz="2800" dirty="0"/>
              <a:t>deleted</a:t>
            </a:r>
            <a:r>
              <a:rPr lang="en-US" sz="2800" dirty="0" smtClean="0"/>
              <a:t>.</a:t>
            </a:r>
          </a:p>
          <a:p>
            <a:pPr marL="342900" indent="-342900" eaLnBrk="1" hangingPunct="1">
              <a:spcBef>
                <a:spcPct val="20000"/>
              </a:spcBef>
              <a:buFontTx/>
              <a:buChar char="•"/>
            </a:pPr>
            <a:r>
              <a:rPr lang="en-US" sz="2800" dirty="0" smtClean="0"/>
              <a:t>Passwords may be reset without prior notice.</a:t>
            </a:r>
            <a:endParaRPr lang="en-US" sz="28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6740"/>
                                        </p:tgtEl>
                                        <p:attrNameLst>
                                          <p:attrName>style.visibility</p:attrName>
                                        </p:attrNameLst>
                                      </p:cBhvr>
                                      <p:to>
                                        <p:strVal val="visible"/>
                                      </p:to>
                                    </p:set>
                                    <p:animEffect transition="in" filter="checkerboard(across)">
                                      <p:cBhvr>
                                        <p:cTn id="7" dur="500"/>
                                        <p:tgtEl>
                                          <p:spTgt spid="116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600" dirty="0" smtClean="0">
                <a:solidFill>
                  <a:srgbClr val="FF6600"/>
                </a:solidFill>
              </a:rPr>
              <a:t>Communication</a:t>
            </a:r>
          </a:p>
        </p:txBody>
      </p:sp>
      <p:sp>
        <p:nvSpPr>
          <p:cNvPr id="10243" name="Rectangle 3"/>
          <p:cNvSpPr>
            <a:spLocks noGrp="1" noChangeArrowheads="1"/>
          </p:cNvSpPr>
          <p:nvPr>
            <p:ph type="body" idx="4294967295"/>
          </p:nvPr>
        </p:nvSpPr>
        <p:spPr>
          <a:xfrm>
            <a:off x="0" y="637674"/>
            <a:ext cx="9144000" cy="2209800"/>
          </a:xfrm>
        </p:spPr>
        <p:txBody>
          <a:bodyPr/>
          <a:lstStyle/>
          <a:p>
            <a:pPr eaLnBrk="1" hangingPunct="1">
              <a:lnSpc>
                <a:spcPct val="90000"/>
              </a:lnSpc>
              <a:buFontTx/>
              <a:buNone/>
            </a:pPr>
            <a:r>
              <a:rPr lang="en-US" i="0" dirty="0" smtClean="0"/>
              <a:t>Confidentiality</a:t>
            </a:r>
          </a:p>
          <a:p>
            <a:pPr eaLnBrk="1" hangingPunct="1">
              <a:lnSpc>
                <a:spcPct val="90000"/>
              </a:lnSpc>
              <a:buFontTx/>
              <a:buNone/>
            </a:pPr>
            <a:r>
              <a:rPr lang="en-US" sz="2400" dirty="0" smtClean="0"/>
              <a:t>“</a:t>
            </a:r>
            <a:r>
              <a:rPr lang="en-US" sz="2800" dirty="0" smtClean="0"/>
              <a:t>Users must not disclose the contents or existence of FSD145 computer files, electronic mail, or other information to anyone other than authorized </a:t>
            </a:r>
            <a:r>
              <a:rPr lang="en-US" sz="2800" dirty="0" smtClean="0"/>
              <a:t>recipients</a:t>
            </a:r>
            <a:r>
              <a:rPr lang="en-US" sz="2800" dirty="0" smtClean="0"/>
              <a:t>.</a:t>
            </a:r>
            <a:r>
              <a:rPr lang="en-US" sz="2400" dirty="0" smtClean="0"/>
              <a:t>”</a:t>
            </a:r>
          </a:p>
        </p:txBody>
      </p:sp>
      <p:sp>
        <p:nvSpPr>
          <p:cNvPr id="128004" name="Rectangle 4"/>
          <p:cNvSpPr>
            <a:spLocks noChangeArrowheads="1"/>
          </p:cNvSpPr>
          <p:nvPr/>
        </p:nvSpPr>
        <p:spPr bwMode="auto">
          <a:xfrm>
            <a:off x="4011" y="2819400"/>
            <a:ext cx="9144000" cy="31242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a:t>Do not put student names in email titles or document filenames.  There are no issues when putting student names in the message body or inside attached documents.</a:t>
            </a:r>
          </a:p>
          <a:p>
            <a:pPr marL="342900" indent="-342900" eaLnBrk="1" hangingPunct="1">
              <a:spcBef>
                <a:spcPct val="20000"/>
              </a:spcBef>
              <a:buFontTx/>
              <a:buChar char="•"/>
            </a:pPr>
            <a:r>
              <a:rPr lang="en-US" sz="2800" dirty="0"/>
              <a:t>A confidentiality notice is added to all</a:t>
            </a:r>
            <a:br>
              <a:rPr lang="en-US" sz="2800" dirty="0"/>
            </a:br>
            <a:r>
              <a:rPr lang="en-US" sz="2800" dirty="0"/>
              <a:t>outgoing email messages</a:t>
            </a:r>
            <a:r>
              <a:rPr lang="en-US" sz="2800" dirty="0" smtClean="0"/>
              <a:t>.</a:t>
            </a:r>
            <a:endParaRPr lang="en-US" sz="28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8004"/>
                                        </p:tgtEl>
                                        <p:attrNameLst>
                                          <p:attrName>style.visibility</p:attrName>
                                        </p:attrNameLst>
                                      </p:cBhvr>
                                      <p:to>
                                        <p:strVal val="visible"/>
                                      </p:to>
                                    </p:set>
                                    <p:animEffect transition="in" filter="checkerboard(across)">
                                      <p:cBhvr>
                                        <p:cTn id="7" dur="500"/>
                                        <p:tgtEl>
                                          <p:spTgt spid="128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600" smtClean="0">
                <a:solidFill>
                  <a:srgbClr val="FF6600"/>
                </a:solidFill>
              </a:rPr>
              <a:t>Communication</a:t>
            </a:r>
          </a:p>
        </p:txBody>
      </p:sp>
      <p:sp>
        <p:nvSpPr>
          <p:cNvPr id="10243" name="Rectangle 3"/>
          <p:cNvSpPr>
            <a:spLocks noGrp="1" noChangeArrowheads="1"/>
          </p:cNvSpPr>
          <p:nvPr>
            <p:ph type="body" idx="4294967295"/>
          </p:nvPr>
        </p:nvSpPr>
        <p:spPr>
          <a:xfrm>
            <a:off x="0" y="762000"/>
            <a:ext cx="9144000" cy="609600"/>
          </a:xfrm>
        </p:spPr>
        <p:txBody>
          <a:bodyPr/>
          <a:lstStyle/>
          <a:p>
            <a:pPr eaLnBrk="1" hangingPunct="1">
              <a:lnSpc>
                <a:spcPct val="90000"/>
              </a:lnSpc>
              <a:buFontTx/>
              <a:buNone/>
            </a:pPr>
            <a:r>
              <a:rPr lang="en-US" i="0" dirty="0" smtClean="0"/>
              <a:t>Confidentiality </a:t>
            </a:r>
            <a:r>
              <a:rPr lang="en-US" i="0" dirty="0"/>
              <a:t>(continued)</a:t>
            </a:r>
            <a:endParaRPr lang="en-US" i="0" dirty="0" smtClean="0"/>
          </a:p>
        </p:txBody>
      </p:sp>
      <p:sp>
        <p:nvSpPr>
          <p:cNvPr id="128004" name="Rectangle 4"/>
          <p:cNvSpPr>
            <a:spLocks noChangeArrowheads="1"/>
          </p:cNvSpPr>
          <p:nvPr/>
        </p:nvSpPr>
        <p:spPr bwMode="auto">
          <a:xfrm>
            <a:off x="0" y="1524000"/>
            <a:ext cx="9144000" cy="45720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smtClean="0"/>
              <a:t>Not </a:t>
            </a:r>
            <a:r>
              <a:rPr lang="en-US" sz="2800" dirty="0"/>
              <a:t>all parents and service providers are considered “authorized recipients.”  </a:t>
            </a:r>
            <a:endParaRPr lang="en-US" sz="2800" dirty="0" smtClean="0"/>
          </a:p>
          <a:p>
            <a:pPr marL="342900" indent="-342900" eaLnBrk="1" hangingPunct="1">
              <a:spcBef>
                <a:spcPct val="20000"/>
              </a:spcBef>
              <a:buFontTx/>
              <a:buChar char="•"/>
            </a:pPr>
            <a:r>
              <a:rPr lang="en-US" sz="2800" dirty="0" smtClean="0"/>
              <a:t>Check </a:t>
            </a:r>
            <a:r>
              <a:rPr lang="en-US" sz="2800" dirty="0"/>
              <a:t>with your building administrator </a:t>
            </a:r>
            <a:r>
              <a:rPr lang="en-US" sz="2800" dirty="0" smtClean="0"/>
              <a:t>before releasing information to service providers.</a:t>
            </a:r>
          </a:p>
          <a:p>
            <a:pPr marL="342900" indent="-342900" eaLnBrk="1" hangingPunct="1">
              <a:spcBef>
                <a:spcPct val="20000"/>
              </a:spcBef>
              <a:buFontTx/>
              <a:buChar char="•"/>
            </a:pPr>
            <a:r>
              <a:rPr lang="en-US" sz="2800" dirty="0"/>
              <a:t>Follow the district protocol when contacted by parents to discuss student record information. This protocol requires parents to </a:t>
            </a:r>
            <a:r>
              <a:rPr lang="en-US" sz="2800" dirty="0" smtClean="0"/>
              <a:t>provide the </a:t>
            </a:r>
            <a:r>
              <a:rPr lang="en-US" sz="2800" dirty="0"/>
              <a:t>student’s grade,</a:t>
            </a:r>
            <a:br>
              <a:rPr lang="en-US" sz="2800" dirty="0"/>
            </a:br>
            <a:r>
              <a:rPr lang="en-US" sz="2800" dirty="0"/>
              <a:t>date of birth, and primary phone number.</a:t>
            </a:r>
          </a:p>
          <a:p>
            <a:pPr marL="342900" indent="-342900" eaLnBrk="1" hangingPunct="1">
              <a:spcBef>
                <a:spcPct val="20000"/>
              </a:spcBef>
              <a:buFontTx/>
              <a:buChar char="•"/>
            </a:pPr>
            <a:r>
              <a:rPr lang="en-US" sz="2800" dirty="0" smtClean="0"/>
              <a:t>Do not respond to unverified email addresses.</a:t>
            </a:r>
            <a:endParaRPr lang="en-US" sz="2800" dirty="0"/>
          </a:p>
          <a:p>
            <a:pPr marL="342900" indent="-342900" eaLnBrk="1" hangingPunct="1">
              <a:spcBef>
                <a:spcPct val="20000"/>
              </a:spcBef>
              <a:buFontTx/>
              <a:buChar char="•"/>
            </a:pPr>
            <a:endParaRPr lang="en-US" sz="2800" dirty="0"/>
          </a:p>
        </p:txBody>
      </p:sp>
    </p:spTree>
    <p:extLst>
      <p:ext uri="{BB962C8B-B14F-4D97-AF65-F5344CB8AC3E}">
        <p14:creationId xmlns:p14="http://schemas.microsoft.com/office/powerpoint/2010/main" val="270938131"/>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8004"/>
                                        </p:tgtEl>
                                        <p:attrNameLst>
                                          <p:attrName>style.visibility</p:attrName>
                                        </p:attrNameLst>
                                      </p:cBhvr>
                                      <p:to>
                                        <p:strVal val="visible"/>
                                      </p:to>
                                    </p:set>
                                    <p:animEffect transition="in" filter="checkerboard(across)">
                                      <p:cBhvr>
                                        <p:cTn id="7" dur="500"/>
                                        <p:tgtEl>
                                          <p:spTgt spid="128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600" smtClean="0">
                <a:solidFill>
                  <a:srgbClr val="FF6600"/>
                </a:solidFill>
              </a:rPr>
              <a:t>Communication</a:t>
            </a:r>
          </a:p>
        </p:txBody>
      </p:sp>
      <p:sp>
        <p:nvSpPr>
          <p:cNvPr id="10243" name="Rectangle 3"/>
          <p:cNvSpPr>
            <a:spLocks noGrp="1" noChangeArrowheads="1"/>
          </p:cNvSpPr>
          <p:nvPr>
            <p:ph type="body" idx="4294967295"/>
          </p:nvPr>
        </p:nvSpPr>
        <p:spPr>
          <a:xfrm>
            <a:off x="0" y="762000"/>
            <a:ext cx="9144000" cy="1600200"/>
          </a:xfrm>
        </p:spPr>
        <p:txBody>
          <a:bodyPr/>
          <a:lstStyle/>
          <a:p>
            <a:pPr eaLnBrk="1" hangingPunct="1">
              <a:lnSpc>
                <a:spcPct val="90000"/>
              </a:lnSpc>
              <a:buFontTx/>
              <a:buNone/>
            </a:pPr>
            <a:r>
              <a:rPr lang="en-US" sz="2800" i="0" dirty="0" smtClean="0"/>
              <a:t>Classroom Website</a:t>
            </a:r>
          </a:p>
          <a:p>
            <a:pPr eaLnBrk="1" hangingPunct="1">
              <a:lnSpc>
                <a:spcPct val="90000"/>
              </a:lnSpc>
              <a:buFontTx/>
              <a:buNone/>
            </a:pPr>
            <a:r>
              <a:rPr lang="en-US" sz="2800" dirty="0" smtClean="0"/>
              <a:t>Each teacher is given space on their school’s website to host a classroom website page.</a:t>
            </a:r>
          </a:p>
        </p:txBody>
      </p:sp>
      <p:sp>
        <p:nvSpPr>
          <p:cNvPr id="128004" name="Rectangle 4"/>
          <p:cNvSpPr>
            <a:spLocks noChangeArrowheads="1"/>
          </p:cNvSpPr>
          <p:nvPr/>
        </p:nvSpPr>
        <p:spPr bwMode="auto">
          <a:xfrm>
            <a:off x="0" y="2286000"/>
            <a:ext cx="9144000" cy="3810000"/>
          </a:xfrm>
          <a:prstGeom prst="rect">
            <a:avLst/>
          </a:prstGeom>
          <a:noFill/>
          <a:ln w="9525">
            <a:noFill/>
            <a:miter lim="800000"/>
            <a:headEnd/>
            <a:tailEnd/>
          </a:ln>
        </p:spPr>
        <p:txBody>
          <a:bodyPr/>
          <a:lstStyle/>
          <a:p>
            <a:pPr marL="342900" indent="-342900" eaLnBrk="1" hangingPunct="1">
              <a:spcBef>
                <a:spcPct val="20000"/>
              </a:spcBef>
              <a:buFontTx/>
              <a:buChar char="•"/>
            </a:pPr>
            <a:r>
              <a:rPr lang="en-US" sz="2800" dirty="0" smtClean="0"/>
              <a:t>Classroom websites can only be created using services provided by FSD145 (Google </a:t>
            </a:r>
            <a:r>
              <a:rPr lang="en-US" sz="2800" dirty="0" smtClean="0"/>
              <a:t>sites or Google Classroom).  </a:t>
            </a:r>
            <a:endParaRPr lang="en-US" sz="2800" dirty="0" smtClean="0"/>
          </a:p>
          <a:p>
            <a:pPr marL="342900" indent="-342900" eaLnBrk="1" hangingPunct="1">
              <a:spcBef>
                <a:spcPct val="20000"/>
              </a:spcBef>
              <a:buFontTx/>
              <a:buChar char="•"/>
            </a:pPr>
            <a:r>
              <a:rPr lang="en-US" sz="2800" dirty="0" smtClean="0"/>
              <a:t>The district maintains a list of </a:t>
            </a:r>
            <a:r>
              <a:rPr lang="en-US" sz="2800" dirty="0" smtClean="0"/>
              <a:t>approved </a:t>
            </a:r>
            <a:r>
              <a:rPr lang="en-US" sz="2800" dirty="0" smtClean="0"/>
              <a:t>3</a:t>
            </a:r>
            <a:r>
              <a:rPr lang="en-US" sz="2800" baseline="30000" dirty="0" smtClean="0"/>
              <a:t>rd</a:t>
            </a:r>
            <a:r>
              <a:rPr lang="en-US" sz="2800" dirty="0" smtClean="0"/>
              <a:t> party </a:t>
            </a:r>
            <a:r>
              <a:rPr lang="en-US" sz="2800" dirty="0" smtClean="0"/>
              <a:t>software and </a:t>
            </a:r>
            <a:r>
              <a:rPr lang="en-US" sz="2800" dirty="0" smtClean="0"/>
              <a:t>services</a:t>
            </a:r>
            <a:r>
              <a:rPr lang="en-US" sz="2800" dirty="0" smtClean="0"/>
              <a:t>.</a:t>
            </a:r>
            <a:endParaRPr lang="en-US" sz="2800" dirty="0"/>
          </a:p>
          <a:p>
            <a:pPr marL="342900" indent="-342900" eaLnBrk="1" hangingPunct="1">
              <a:spcBef>
                <a:spcPct val="20000"/>
              </a:spcBef>
              <a:buFontTx/>
              <a:buChar char="•"/>
            </a:pPr>
            <a:r>
              <a:rPr lang="en-US" sz="2800" dirty="0" smtClean="0"/>
              <a:t>If you would like to get approval to use web services that are not on our list, contact Tim.</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8004"/>
                                        </p:tgtEl>
                                        <p:attrNameLst>
                                          <p:attrName>style.visibility</p:attrName>
                                        </p:attrNameLst>
                                      </p:cBhvr>
                                      <p:to>
                                        <p:strVal val="visible"/>
                                      </p:to>
                                    </p:set>
                                    <p:animEffect transition="in" filter="checkerboard(across)">
                                      <p:cBhvr>
                                        <p:cTn id="7" dur="500"/>
                                        <p:tgtEl>
                                          <p:spTgt spid="128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4" grpId="0"/>
    </p:bldLst>
  </p:timing>
</p:sld>
</file>

<file path=ppt/theme/theme1.xml><?xml version="1.0" encoding="utf-8"?>
<a:theme xmlns:a="http://schemas.openxmlformats.org/drawingml/2006/main" name="Technological awakening design template">
  <a:themeElements>
    <a:clrScheme name="Technological awakening design template 7">
      <a:dk1>
        <a:srgbClr val="969696"/>
      </a:dk1>
      <a:lt1>
        <a:srgbClr val="FFFFFF"/>
      </a:lt1>
      <a:dk2>
        <a:srgbClr val="000000"/>
      </a:dk2>
      <a:lt2>
        <a:srgbClr val="808080"/>
      </a:lt2>
      <a:accent1>
        <a:srgbClr val="C0C0C0"/>
      </a:accent1>
      <a:accent2>
        <a:srgbClr val="0066FF"/>
      </a:accent2>
      <a:accent3>
        <a:srgbClr val="FFFFFF"/>
      </a:accent3>
      <a:accent4>
        <a:srgbClr val="7F7F7F"/>
      </a:accent4>
      <a:accent5>
        <a:srgbClr val="DCDCDC"/>
      </a:accent5>
      <a:accent6>
        <a:srgbClr val="005CE7"/>
      </a:accent6>
      <a:hlink>
        <a:srgbClr val="FF0000"/>
      </a:hlink>
      <a:folHlink>
        <a:srgbClr val="009900"/>
      </a:folHlink>
    </a:clrScheme>
    <a:fontScheme name="Technological awakening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chnological awakening desig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chnological awakening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chnological awakening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chnological awakening desig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chnological awakening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chnological awakening design template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echnological awakening design template 7">
        <a:dk1>
          <a:srgbClr val="969696"/>
        </a:dk1>
        <a:lt1>
          <a:srgbClr val="FFFFFF"/>
        </a:lt1>
        <a:dk2>
          <a:srgbClr val="000000"/>
        </a:dk2>
        <a:lt2>
          <a:srgbClr val="808080"/>
        </a:lt2>
        <a:accent1>
          <a:srgbClr val="C0C0C0"/>
        </a:accent1>
        <a:accent2>
          <a:srgbClr val="0066FF"/>
        </a:accent2>
        <a:accent3>
          <a:srgbClr val="FFFFFF"/>
        </a:accent3>
        <a:accent4>
          <a:srgbClr val="7F7F7F"/>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version>
  <revision id="1.0.37047.0"/>
</version>
</file>

<file path=customXml/itemProps1.xml><?xml version="1.0" encoding="utf-8"?>
<ds:datastoreItem xmlns:ds="http://schemas.openxmlformats.org/officeDocument/2006/customXml" ds:itemID="{62F6D215-B1FD-4F79-BB18-69716E54E5E2}">
  <ds:schemaRefs/>
</ds:datastoreItem>
</file>

<file path=docProps/app.xml><?xml version="1.0" encoding="utf-8"?>
<Properties xmlns="http://schemas.openxmlformats.org/officeDocument/2006/extended-properties" xmlns:vt="http://schemas.openxmlformats.org/officeDocument/2006/docPropsVTypes">
  <Template>Technological awakening design template</Template>
  <TotalTime>1488</TotalTime>
  <Words>1640</Words>
  <Application>Microsoft Office PowerPoint</Application>
  <PresentationFormat>On-screen Show (4:3)</PresentationFormat>
  <Paragraphs>157</Paragraphs>
  <Slides>19</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Arial Black</vt:lpstr>
      <vt:lpstr>Times New Roman</vt:lpstr>
      <vt:lpstr>Technological awakening design template</vt:lpstr>
      <vt:lpstr>Computer Training</vt:lpstr>
      <vt:lpstr>Board Policy 623.5</vt:lpstr>
      <vt:lpstr>Communication</vt:lpstr>
      <vt:lpstr>Communication</vt:lpstr>
      <vt:lpstr>Communication</vt:lpstr>
      <vt:lpstr>Communication</vt:lpstr>
      <vt:lpstr>Communication</vt:lpstr>
      <vt:lpstr>Communication</vt:lpstr>
      <vt:lpstr>Communication</vt:lpstr>
      <vt:lpstr>Communication</vt:lpstr>
      <vt:lpstr>Research</vt:lpstr>
      <vt:lpstr>Research</vt:lpstr>
      <vt:lpstr>Research</vt:lpstr>
      <vt:lpstr>Research</vt:lpstr>
      <vt:lpstr>Research</vt:lpstr>
      <vt:lpstr>Classroom Enrichment</vt:lpstr>
      <vt:lpstr>Classroom Enrichment</vt:lpstr>
      <vt:lpstr>Resources</vt:lpstr>
      <vt:lpstr>Computer Training</vt:lpstr>
    </vt:vector>
  </TitlesOfParts>
  <Company>fsd145</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Training</dc:title>
  <dc:creator>tmangan</dc:creator>
  <cp:lastModifiedBy>Mangan, Tim</cp:lastModifiedBy>
  <cp:revision>83</cp:revision>
  <cp:lastPrinted>1601-01-01T00:00:00Z</cp:lastPrinted>
  <dcterms:created xsi:type="dcterms:W3CDTF">2006-08-02T13:26:58Z</dcterms:created>
  <dcterms:modified xsi:type="dcterms:W3CDTF">2017-08-09T19:45:20Z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TC010902901033</vt:lpwstr>
  </property>
</Properties>
</file>